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93" r:id="rId3"/>
    <p:sldId id="294" r:id="rId4"/>
    <p:sldId id="261" r:id="rId5"/>
    <p:sldId id="262" r:id="rId6"/>
    <p:sldId id="263" r:id="rId7"/>
    <p:sldId id="287" r:id="rId8"/>
    <p:sldId id="264" r:id="rId9"/>
    <p:sldId id="273" r:id="rId10"/>
    <p:sldId id="286" r:id="rId11"/>
    <p:sldId id="285" r:id="rId12"/>
    <p:sldId id="266" r:id="rId13"/>
    <p:sldId id="267" r:id="rId14"/>
    <p:sldId id="268" r:id="rId15"/>
    <p:sldId id="269" r:id="rId16"/>
    <p:sldId id="271" r:id="rId17"/>
    <p:sldId id="284" r:id="rId18"/>
    <p:sldId id="270" r:id="rId19"/>
    <p:sldId id="282" r:id="rId20"/>
    <p:sldId id="295" r:id="rId21"/>
    <p:sldId id="288" r:id="rId22"/>
    <p:sldId id="278" r:id="rId23"/>
    <p:sldId id="289" r:id="rId24"/>
    <p:sldId id="290" r:id="rId25"/>
    <p:sldId id="291" r:id="rId26"/>
    <p:sldId id="292" r:id="rId27"/>
    <p:sldId id="283" r:id="rId28"/>
    <p:sldId id="299" r:id="rId29"/>
    <p:sldId id="298" r:id="rId30"/>
    <p:sldId id="297" r:id="rId31"/>
    <p:sldId id="27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00FF"/>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46" autoAdjust="0"/>
    <p:restoredTop sz="94660"/>
  </p:normalViewPr>
  <p:slideViewPr>
    <p:cSldViewPr snapToGrid="0">
      <p:cViewPr>
        <p:scale>
          <a:sx n="170" d="100"/>
          <a:sy n="170" d="100"/>
        </p:scale>
        <p:origin x="192" y="232"/>
      </p:cViewPr>
      <p:guideLst>
        <p:guide orient="horz" pos="2160"/>
        <p:guide pos="2880"/>
      </p:guideLst>
    </p:cSldViewPr>
  </p:slideViewPr>
  <p:notesTextViewPr>
    <p:cViewPr>
      <p:scale>
        <a:sx n="1" d="1"/>
        <a:sy n="1" d="1"/>
      </p:scale>
      <p:origin x="0" y="0"/>
    </p:cViewPr>
  </p:notesTextViewPr>
  <p:notesViewPr>
    <p:cSldViewPr snapToGrid="0">
      <p:cViewPr varScale="1">
        <p:scale>
          <a:sx n="65" d="100"/>
          <a:sy n="65" d="100"/>
        </p:scale>
        <p:origin x="1800"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335D2B-EE77-45A8-B066-7199144F8325}" type="datetimeFigureOut">
              <a:rPr lang="en-US" smtClean="0"/>
              <a:t>4/4/19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127C7F-5EA2-4E81-8A81-DAB94BCF5C68}" type="slidenum">
              <a:rPr lang="en-US" smtClean="0"/>
              <a:t>‹#›</a:t>
            </a:fld>
            <a:endParaRPr lang="en-US"/>
          </a:p>
        </p:txBody>
      </p:sp>
    </p:spTree>
    <p:extLst>
      <p:ext uri="{BB962C8B-B14F-4D97-AF65-F5344CB8AC3E}">
        <p14:creationId xmlns:p14="http://schemas.microsoft.com/office/powerpoint/2010/main" val="368218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BE6A82BA-6311-4751-A8EA-3AF394FC663B}" type="slidenum">
              <a:rPr lang="en-US" altLang="en-US" smtClean="0">
                <a:solidFill>
                  <a:schemeClr val="tx1"/>
                </a:solidFill>
              </a:rPr>
              <a:pPr/>
              <a:t>1</a:t>
            </a:fld>
            <a:endParaRPr lang="en-US" altLang="en-US">
              <a:solidFill>
                <a:schemeClr val="tx1"/>
              </a:solidFill>
            </a:endParaRPr>
          </a:p>
        </p:txBody>
      </p:sp>
      <p:sp>
        <p:nvSpPr>
          <p:cNvPr id="6148" name="Rectangle 2"/>
          <p:cNvSpPr>
            <a:spLocks noGrp="1" noRot="1" noChangeAspect="1" noChangeArrowheads="1" noTextEdit="1"/>
          </p:cNvSpPr>
          <p:nvPr>
            <p:ph type="sldImg"/>
          </p:nvPr>
        </p:nvSpPr>
        <p:spPr>
          <a:xfrm>
            <a:off x="1270000" y="727075"/>
            <a:ext cx="4779963" cy="3584575"/>
          </a:xfrm>
          <a:ln/>
        </p:spPr>
      </p:sp>
    </p:spTree>
    <p:extLst>
      <p:ext uri="{BB962C8B-B14F-4D97-AF65-F5344CB8AC3E}">
        <p14:creationId xmlns:p14="http://schemas.microsoft.com/office/powerpoint/2010/main" val="98751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D372D44F-235B-4A23-A2A3-F8B69C6CCEE7}" type="slidenum">
              <a:rPr lang="en-US" altLang="en-US" smtClean="0">
                <a:solidFill>
                  <a:schemeClr val="tx1"/>
                </a:solidFill>
              </a:rPr>
              <a:pPr/>
              <a:t>13</a:t>
            </a:fld>
            <a:endParaRPr lang="en-US" altLang="en-US">
              <a:solidFill>
                <a:schemeClr val="tx1"/>
              </a:solidFill>
            </a:endParaRPr>
          </a:p>
        </p:txBody>
      </p:sp>
      <p:sp>
        <p:nvSpPr>
          <p:cNvPr id="26628"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37152676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0E7E4F83-7D29-4DEC-BDE0-D6BB48F8E735}" type="slidenum">
              <a:rPr lang="en-US" altLang="en-US" smtClean="0">
                <a:solidFill>
                  <a:schemeClr val="tx1"/>
                </a:solidFill>
              </a:rPr>
              <a:pPr/>
              <a:t>14</a:t>
            </a:fld>
            <a:endParaRPr lang="en-US" altLang="en-US">
              <a:solidFill>
                <a:schemeClr val="tx1"/>
              </a:solidFill>
            </a:endParaRPr>
          </a:p>
        </p:txBody>
      </p:sp>
      <p:sp>
        <p:nvSpPr>
          <p:cNvPr id="28676"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2930281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8A4CD0E8-F39A-41F1-8159-0C39380C2D7D}" type="slidenum">
              <a:rPr lang="en-US" altLang="en-US" smtClean="0">
                <a:solidFill>
                  <a:schemeClr val="tx1"/>
                </a:solidFill>
              </a:rPr>
              <a:pPr/>
              <a:t>15</a:t>
            </a:fld>
            <a:endParaRPr lang="en-US" altLang="en-US">
              <a:solidFill>
                <a:schemeClr val="tx1"/>
              </a:solidFill>
            </a:endParaRPr>
          </a:p>
        </p:txBody>
      </p:sp>
      <p:sp>
        <p:nvSpPr>
          <p:cNvPr id="30724"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5381562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0C86CF40-FEF1-4053-8B88-34FF2CAF2B9E}" type="slidenum">
              <a:rPr lang="en-US" altLang="en-US" smtClean="0">
                <a:solidFill>
                  <a:schemeClr val="tx1"/>
                </a:solidFill>
              </a:rPr>
              <a:pPr/>
              <a:t>16</a:t>
            </a:fld>
            <a:endParaRPr lang="en-US" altLang="en-US">
              <a:solidFill>
                <a:schemeClr val="tx1"/>
              </a:solidFill>
            </a:endParaRPr>
          </a:p>
        </p:txBody>
      </p:sp>
      <p:sp>
        <p:nvSpPr>
          <p:cNvPr id="34820"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16491865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8A4CD0E8-F39A-41F1-8159-0C39380C2D7D}" type="slidenum">
              <a:rPr lang="en-US" altLang="en-US" smtClean="0">
                <a:solidFill>
                  <a:schemeClr val="tx1"/>
                </a:solidFill>
              </a:rPr>
              <a:pPr/>
              <a:t>17</a:t>
            </a:fld>
            <a:endParaRPr lang="en-US" altLang="en-US">
              <a:solidFill>
                <a:schemeClr val="tx1"/>
              </a:solidFill>
            </a:endParaRPr>
          </a:p>
        </p:txBody>
      </p:sp>
      <p:sp>
        <p:nvSpPr>
          <p:cNvPr id="30724"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39645400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8EB8CA67-4B42-4EA1-878C-C867864C8DC5}" type="slidenum">
              <a:rPr lang="en-US" altLang="en-US" smtClean="0">
                <a:solidFill>
                  <a:schemeClr val="tx1"/>
                </a:solidFill>
              </a:rPr>
              <a:pPr/>
              <a:t>18</a:t>
            </a:fld>
            <a:endParaRPr lang="en-US" altLang="en-US">
              <a:solidFill>
                <a:schemeClr val="tx1"/>
              </a:solidFill>
            </a:endParaRPr>
          </a:p>
        </p:txBody>
      </p:sp>
      <p:sp>
        <p:nvSpPr>
          <p:cNvPr id="32772"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2034837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7E45D0EC-2BBD-43B5-B5B6-7BB48F878839}" type="slidenum">
              <a:rPr lang="en-US" altLang="en-US" smtClean="0">
                <a:solidFill>
                  <a:schemeClr val="tx1"/>
                </a:solidFill>
              </a:rPr>
              <a:pPr/>
              <a:t>4</a:t>
            </a:fld>
            <a:endParaRPr lang="en-US" altLang="en-US">
              <a:solidFill>
                <a:schemeClr val="tx1"/>
              </a:solidFill>
            </a:endParaRPr>
          </a:p>
        </p:txBody>
      </p:sp>
      <p:sp>
        <p:nvSpPr>
          <p:cNvPr id="15364"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2466831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DDEBBEEB-9167-4527-8B0D-34365980EE63}" type="slidenum">
              <a:rPr lang="en-US" altLang="en-US" smtClean="0">
                <a:solidFill>
                  <a:schemeClr val="tx1"/>
                </a:solidFill>
              </a:rPr>
              <a:pPr/>
              <a:t>5</a:t>
            </a:fld>
            <a:endParaRPr lang="en-US" altLang="en-US">
              <a:solidFill>
                <a:schemeClr val="tx1"/>
              </a:solidFill>
            </a:endParaRPr>
          </a:p>
        </p:txBody>
      </p:sp>
      <p:sp>
        <p:nvSpPr>
          <p:cNvPr id="17412"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13589941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F19E96BF-189F-4BD5-A4CC-13299473C164}" type="slidenum">
              <a:rPr lang="en-US" altLang="en-US" smtClean="0">
                <a:solidFill>
                  <a:schemeClr val="tx1"/>
                </a:solidFill>
              </a:rPr>
              <a:pPr/>
              <a:t>6</a:t>
            </a:fld>
            <a:endParaRPr lang="en-US" altLang="en-US">
              <a:solidFill>
                <a:schemeClr val="tx1"/>
              </a:solidFill>
            </a:endParaRPr>
          </a:p>
        </p:txBody>
      </p:sp>
      <p:sp>
        <p:nvSpPr>
          <p:cNvPr id="19460" name="Rectangle 2"/>
          <p:cNvSpPr>
            <a:spLocks noGrp="1" noRot="1" noChangeAspect="1" noChangeArrowheads="1" noTextEdit="1"/>
          </p:cNvSpPr>
          <p:nvPr>
            <p:ph type="sldImg"/>
          </p:nvPr>
        </p:nvSpPr>
        <p:spPr>
          <a:xfrm>
            <a:off x="1258888" y="719138"/>
            <a:ext cx="4800600" cy="3600450"/>
          </a:xfrm>
          <a:solidFill>
            <a:srgbClr val="FFFFFF"/>
          </a:solidFill>
          <a:ln/>
        </p:spPr>
      </p:sp>
    </p:spTree>
    <p:extLst>
      <p:ext uri="{BB962C8B-B14F-4D97-AF65-F5344CB8AC3E}">
        <p14:creationId xmlns:p14="http://schemas.microsoft.com/office/powerpoint/2010/main" val="38010973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7"/>
          <p:cNvSpPr>
            <a:spLocks noGrp="1" noChangeArrowheads="1"/>
          </p:cNvSpPr>
          <p:nvPr>
            <p:ph type="sldNum" sz="quarter" idx="5"/>
          </p:nvPr>
        </p:nvSpPr>
        <p:spPr>
          <a:noFill/>
        </p:spPr>
        <p:txBody>
          <a:bodyPr/>
          <a:lstStyle>
            <a:lvl1pPr defTabSz="968375">
              <a:defRPr sz="1000">
                <a:solidFill>
                  <a:srgbClr val="FFFF00"/>
                </a:solidFill>
                <a:latin typeface="Tahoma" panose="020B0604030504040204" pitchFamily="34" charset="0"/>
              </a:defRPr>
            </a:lvl1pPr>
            <a:lvl2pPr marL="742950" indent="-285750" defTabSz="968375">
              <a:defRPr sz="1000">
                <a:solidFill>
                  <a:srgbClr val="FFFF00"/>
                </a:solidFill>
                <a:latin typeface="Tahoma" panose="020B0604030504040204" pitchFamily="34" charset="0"/>
              </a:defRPr>
            </a:lvl2pPr>
            <a:lvl3pPr marL="1143000" indent="-228600" defTabSz="968375">
              <a:defRPr sz="1000">
                <a:solidFill>
                  <a:srgbClr val="FFFF00"/>
                </a:solidFill>
                <a:latin typeface="Tahoma" panose="020B0604030504040204" pitchFamily="34" charset="0"/>
              </a:defRPr>
            </a:lvl3pPr>
            <a:lvl4pPr marL="1600200" indent="-228600" defTabSz="968375">
              <a:defRPr sz="1000">
                <a:solidFill>
                  <a:srgbClr val="FFFF00"/>
                </a:solidFill>
                <a:latin typeface="Tahoma" panose="020B0604030504040204" pitchFamily="34" charset="0"/>
              </a:defRPr>
            </a:lvl4pPr>
            <a:lvl5pPr marL="2057400" indent="-228600" defTabSz="968375">
              <a:defRPr sz="1000">
                <a:solidFill>
                  <a:srgbClr val="FFFF00"/>
                </a:solidFill>
                <a:latin typeface="Tahoma" panose="020B0604030504040204" pitchFamily="34" charset="0"/>
              </a:defRPr>
            </a:lvl5pPr>
            <a:lvl6pPr marL="2514600" indent="-228600" defTabSz="968375" eaLnBrk="0" fontAlgn="base" hangingPunct="0">
              <a:spcBef>
                <a:spcPct val="0"/>
              </a:spcBef>
              <a:spcAft>
                <a:spcPct val="0"/>
              </a:spcAft>
              <a:defRPr sz="1000">
                <a:solidFill>
                  <a:srgbClr val="FFFF00"/>
                </a:solidFill>
                <a:latin typeface="Tahoma" panose="020B0604030504040204" pitchFamily="34" charset="0"/>
              </a:defRPr>
            </a:lvl6pPr>
            <a:lvl7pPr marL="2971800" indent="-228600" defTabSz="968375" eaLnBrk="0" fontAlgn="base" hangingPunct="0">
              <a:spcBef>
                <a:spcPct val="0"/>
              </a:spcBef>
              <a:spcAft>
                <a:spcPct val="0"/>
              </a:spcAft>
              <a:defRPr sz="1000">
                <a:solidFill>
                  <a:srgbClr val="FFFF00"/>
                </a:solidFill>
                <a:latin typeface="Tahoma" panose="020B0604030504040204" pitchFamily="34" charset="0"/>
              </a:defRPr>
            </a:lvl7pPr>
            <a:lvl8pPr marL="3429000" indent="-228600" defTabSz="968375" eaLnBrk="0" fontAlgn="base" hangingPunct="0">
              <a:spcBef>
                <a:spcPct val="0"/>
              </a:spcBef>
              <a:spcAft>
                <a:spcPct val="0"/>
              </a:spcAft>
              <a:defRPr sz="1000">
                <a:solidFill>
                  <a:srgbClr val="FFFF00"/>
                </a:solidFill>
                <a:latin typeface="Tahoma" panose="020B0604030504040204" pitchFamily="34" charset="0"/>
              </a:defRPr>
            </a:lvl8pPr>
            <a:lvl9pPr marL="3886200" indent="-228600" defTabSz="968375" eaLnBrk="0" fontAlgn="base" hangingPunct="0">
              <a:spcBef>
                <a:spcPct val="0"/>
              </a:spcBef>
              <a:spcAft>
                <a:spcPct val="0"/>
              </a:spcAft>
              <a:defRPr sz="1000">
                <a:solidFill>
                  <a:srgbClr val="FFFF00"/>
                </a:solidFill>
                <a:latin typeface="Tahoma" panose="020B0604030504040204" pitchFamily="34" charset="0"/>
              </a:defRPr>
            </a:lvl9pPr>
          </a:lstStyle>
          <a:p>
            <a:fld id="{AD54686C-AA85-416B-9DBA-B082C2FE3015}" type="slidenum">
              <a:rPr lang="en-US" altLang="en-US" smtClean="0">
                <a:solidFill>
                  <a:schemeClr val="tx1"/>
                </a:solidFill>
              </a:rPr>
              <a:pPr/>
              <a:t>8</a:t>
            </a:fld>
            <a:endParaRPr lang="en-US" altLang="en-US">
              <a:solidFill>
                <a:schemeClr val="tx1"/>
              </a:solidFill>
            </a:endParaRPr>
          </a:p>
        </p:txBody>
      </p:sp>
      <p:sp>
        <p:nvSpPr>
          <p:cNvPr id="21508" name="Rectangle 2"/>
          <p:cNvSpPr>
            <a:spLocks noGrp="1" noRot="1" noChangeAspect="1" noChangeArrowheads="1" noTextEdit="1"/>
          </p:cNvSpPr>
          <p:nvPr>
            <p:ph type="sldImg"/>
          </p:nvPr>
        </p:nvSpPr>
        <p:spPr>
          <a:xfrm>
            <a:off x="1268413" y="727075"/>
            <a:ext cx="4778375" cy="3584575"/>
          </a:xfrm>
          <a:ln/>
        </p:spPr>
      </p:sp>
    </p:spTree>
    <p:extLst>
      <p:ext uri="{BB962C8B-B14F-4D97-AF65-F5344CB8AC3E}">
        <p14:creationId xmlns:p14="http://schemas.microsoft.com/office/powerpoint/2010/main" val="3533029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E127C7F-5EA2-4E81-8A81-DAB94BCF5C68}" type="slidenum">
              <a:rPr lang="en-US" smtClean="0"/>
              <a:t>9</a:t>
            </a:fld>
            <a:endParaRPr lang="en-US"/>
          </a:p>
        </p:txBody>
      </p:sp>
    </p:spTree>
    <p:extLst>
      <p:ext uri="{BB962C8B-B14F-4D97-AF65-F5344CB8AC3E}">
        <p14:creationId xmlns:p14="http://schemas.microsoft.com/office/powerpoint/2010/main" val="3010279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E127C7F-5EA2-4E81-8A81-DAB94BCF5C68}" type="slidenum">
              <a:rPr lang="en-US" smtClean="0"/>
              <a:t>10</a:t>
            </a:fld>
            <a:endParaRPr lang="en-US"/>
          </a:p>
        </p:txBody>
      </p:sp>
    </p:spTree>
    <p:extLst>
      <p:ext uri="{BB962C8B-B14F-4D97-AF65-F5344CB8AC3E}">
        <p14:creationId xmlns:p14="http://schemas.microsoft.com/office/powerpoint/2010/main" val="19911931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E127C7F-5EA2-4E81-8A81-DAB94BCF5C68}" type="slidenum">
              <a:rPr lang="en-US" smtClean="0"/>
              <a:t>11</a:t>
            </a:fld>
            <a:endParaRPr lang="en-US"/>
          </a:p>
        </p:txBody>
      </p:sp>
    </p:spTree>
    <p:extLst>
      <p:ext uri="{BB962C8B-B14F-4D97-AF65-F5344CB8AC3E}">
        <p14:creationId xmlns:p14="http://schemas.microsoft.com/office/powerpoint/2010/main" val="42772034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CE127C7F-5EA2-4E81-8A81-DAB94BCF5C68}" type="slidenum">
              <a:rPr lang="en-US" smtClean="0"/>
              <a:t>12</a:t>
            </a:fld>
            <a:endParaRPr lang="en-US"/>
          </a:p>
        </p:txBody>
      </p:sp>
    </p:spTree>
    <p:extLst>
      <p:ext uri="{BB962C8B-B14F-4D97-AF65-F5344CB8AC3E}">
        <p14:creationId xmlns:p14="http://schemas.microsoft.com/office/powerpoint/2010/main" val="2089888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08E0BBC-A31D-4691-A187-865C0D6C3A52}" type="datetimeFigureOut">
              <a:rPr lang="en-US" smtClean="0"/>
              <a:t>4/4/19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644580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E0BBC-A31D-4691-A187-865C0D6C3A52}" type="datetimeFigureOut">
              <a:rPr lang="en-US" smtClean="0"/>
              <a:t>4/4/19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689129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E0BBC-A31D-4691-A187-865C0D6C3A52}" type="datetimeFigureOut">
              <a:rPr lang="en-US" smtClean="0"/>
              <a:t>4/4/19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362782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08E0BBC-A31D-4691-A187-865C0D6C3A52}" type="datetimeFigureOut">
              <a:rPr lang="en-US" smtClean="0"/>
              <a:t>4/4/19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19498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8E0BBC-A31D-4691-A187-865C0D6C3A52}" type="datetimeFigureOut">
              <a:rPr lang="en-US" smtClean="0"/>
              <a:t>4/4/19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602563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08E0BBC-A31D-4691-A187-865C0D6C3A52}" type="datetimeFigureOut">
              <a:rPr lang="en-US" smtClean="0"/>
              <a:t>4/4/19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46975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8E0BBC-A31D-4691-A187-865C0D6C3A52}" type="datetimeFigureOut">
              <a:rPr lang="en-US" smtClean="0"/>
              <a:t>4/4/19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700018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08E0BBC-A31D-4691-A187-865C0D6C3A52}" type="datetimeFigureOut">
              <a:rPr lang="en-US" smtClean="0"/>
              <a:t>4/4/19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816786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8E0BBC-A31D-4691-A187-865C0D6C3A52}" type="datetimeFigureOut">
              <a:rPr lang="en-US" smtClean="0"/>
              <a:t>4/4/19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739561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8E0BBC-A31D-4691-A187-865C0D6C3A52}" type="datetimeFigureOut">
              <a:rPr lang="en-US" smtClean="0"/>
              <a:t>4/4/19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2631738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08E0BBC-A31D-4691-A187-865C0D6C3A52}" type="datetimeFigureOut">
              <a:rPr lang="en-US" smtClean="0"/>
              <a:t>4/4/19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567812-1F7C-47FA-9DAE-48A2F6F74FE7}" type="slidenum">
              <a:rPr lang="en-US" smtClean="0"/>
              <a:t>‹#›</a:t>
            </a:fld>
            <a:endParaRPr lang="en-US"/>
          </a:p>
        </p:txBody>
      </p:sp>
    </p:spTree>
    <p:extLst>
      <p:ext uri="{BB962C8B-B14F-4D97-AF65-F5344CB8AC3E}">
        <p14:creationId xmlns:p14="http://schemas.microsoft.com/office/powerpoint/2010/main" val="1114831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8E0BBC-A31D-4691-A187-865C0D6C3A52}" type="datetimeFigureOut">
              <a:rPr lang="en-US" smtClean="0"/>
              <a:t>4/4/19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67812-1F7C-47FA-9DAE-48A2F6F74FE7}" type="slidenum">
              <a:rPr lang="en-US" smtClean="0"/>
              <a:t>‹#›</a:t>
            </a:fld>
            <a:endParaRPr lang="en-US"/>
          </a:p>
        </p:txBody>
      </p:sp>
    </p:spTree>
    <p:extLst>
      <p:ext uri="{BB962C8B-B14F-4D97-AF65-F5344CB8AC3E}">
        <p14:creationId xmlns:p14="http://schemas.microsoft.com/office/powerpoint/2010/main" val="977477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wmf"/><Relationship Id="rId4" Type="http://schemas.openxmlformats.org/officeDocument/2006/relationships/oleObject" Target="../embeddings/oleObject1.bin"/></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9"/>
          <p:cNvSpPr txBox="1">
            <a:spLocks noChangeArrowheads="1"/>
          </p:cNvSpPr>
          <p:nvPr/>
        </p:nvSpPr>
        <p:spPr bwMode="auto">
          <a:xfrm>
            <a:off x="7998" y="3999514"/>
            <a:ext cx="9144000" cy="95408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sz="2800" b="1" dirty="0">
                <a:solidFill>
                  <a:srgbClr val="0000FF"/>
                </a:solidFill>
                <a:latin typeface="Trebuchet MS" panose="020B0603020202020204" pitchFamily="34" charset="0"/>
              </a:rPr>
              <a:t>Academic Success for All Students: </a:t>
            </a:r>
          </a:p>
          <a:p>
            <a:pPr algn="ctr">
              <a:spcBef>
                <a:spcPct val="0"/>
              </a:spcBef>
              <a:buClrTx/>
              <a:buSzTx/>
              <a:buFontTx/>
              <a:buNone/>
            </a:pPr>
            <a:r>
              <a:rPr lang="en-US" altLang="en-US" sz="2800" b="1" dirty="0">
                <a:solidFill>
                  <a:srgbClr val="0000FF"/>
                </a:solidFill>
                <a:latin typeface="Trebuchet MS" panose="020B0603020202020204" pitchFamily="34" charset="0"/>
              </a:rPr>
              <a:t>Eradicating Educational Gaps</a:t>
            </a:r>
            <a:endParaRPr lang="en-US" altLang="en-US" sz="2800" dirty="0">
              <a:solidFill>
                <a:srgbClr val="0000FF"/>
              </a:solidFill>
              <a:latin typeface="Trebuchet MS" panose="020B0603020202020204" pitchFamily="34" charset="0"/>
            </a:endParaRPr>
          </a:p>
        </p:txBody>
      </p:sp>
      <p:sp>
        <p:nvSpPr>
          <p:cNvPr id="5123" name="Rectangle 1"/>
          <p:cNvSpPr>
            <a:spLocks noChangeArrowheads="1"/>
          </p:cNvSpPr>
          <p:nvPr/>
        </p:nvSpPr>
        <p:spPr bwMode="auto">
          <a:xfrm>
            <a:off x="3248467" y="5884863"/>
            <a:ext cx="2831223" cy="5847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sz="1600" b="1" dirty="0">
                <a:latin typeface="Trebuchet MS" panose="020B0603020202020204" pitchFamily="34" charset="0"/>
                <a:ea typeface="Osaka" charset="-128"/>
              </a:rPr>
              <a:t>LEAD Education Foundation</a:t>
            </a:r>
          </a:p>
          <a:p>
            <a:pPr algn="ctr">
              <a:spcBef>
                <a:spcPct val="0"/>
              </a:spcBef>
              <a:buClrTx/>
              <a:buSzTx/>
              <a:buFontTx/>
              <a:buNone/>
            </a:pPr>
            <a:r>
              <a:rPr lang="en-US" altLang="en-US" sz="1600" dirty="0">
                <a:latin typeface="Trebuchet MS" panose="020B0603020202020204" pitchFamily="34" charset="0"/>
                <a:ea typeface="Osaka" charset="-128"/>
              </a:rPr>
              <a:t>© Montgomery 2018</a:t>
            </a:r>
          </a:p>
        </p:txBody>
      </p:sp>
      <p:sp>
        <p:nvSpPr>
          <p:cNvPr id="9" name="Rectangle 8"/>
          <p:cNvSpPr/>
          <p:nvPr/>
        </p:nvSpPr>
        <p:spPr bwMode="auto">
          <a:xfrm>
            <a:off x="2328259" y="1751979"/>
            <a:ext cx="3742644" cy="1077218"/>
          </a:xfrm>
          <a:prstGeom prst="rect">
            <a:avLst/>
          </a:prstGeom>
        </p:spPr>
        <p:txBody>
          <a:bodyPr wrap="square">
            <a:spAutoFit/>
          </a:bodyPr>
          <a:lstStyle/>
          <a:p>
            <a:pPr algn="ctr">
              <a:spcBef>
                <a:spcPts val="0"/>
              </a:spcBef>
              <a:defRPr/>
            </a:pPr>
            <a:endParaRPr lang="en-US" altLang="en-US" sz="4000" b="1" dirty="0">
              <a:latin typeface="Trebuchet MS" panose="020B0603020202020204" pitchFamily="34" charset="0"/>
              <a:ea typeface="Osaka" charset="-128"/>
            </a:endParaRPr>
          </a:p>
          <a:p>
            <a:pPr algn="ctr">
              <a:spcBef>
                <a:spcPts val="0"/>
              </a:spcBef>
              <a:defRPr/>
            </a:pPr>
            <a:endParaRPr lang="en-US" altLang="en-US" sz="2400" b="1" dirty="0">
              <a:latin typeface="Trebuchet MS" panose="020B0603020202020204" pitchFamily="34" charset="0"/>
              <a:ea typeface="Osaka" charset="-128"/>
            </a:endParaRPr>
          </a:p>
        </p:txBody>
      </p:sp>
      <p:pic>
        <p:nvPicPr>
          <p:cNvPr id="3" name="Picture 2"/>
          <p:cNvPicPr>
            <a:picLocks noChangeAspect="1"/>
          </p:cNvPicPr>
          <p:nvPr/>
        </p:nvPicPr>
        <p:blipFill>
          <a:blip r:embed="rId3"/>
          <a:stretch>
            <a:fillRect/>
          </a:stretch>
        </p:blipFill>
        <p:spPr>
          <a:xfrm>
            <a:off x="795867" y="257786"/>
            <a:ext cx="6841066" cy="2301399"/>
          </a:xfrm>
          <a:prstGeom prst="rect">
            <a:avLst/>
          </a:prstGeom>
        </p:spPr>
      </p:pic>
      <p:sp>
        <p:nvSpPr>
          <p:cNvPr id="4" name="TextBox 3"/>
          <p:cNvSpPr txBox="1"/>
          <p:nvPr/>
        </p:nvSpPr>
        <p:spPr>
          <a:xfrm>
            <a:off x="2363534" y="3045387"/>
            <a:ext cx="4280233" cy="523220"/>
          </a:xfrm>
          <a:prstGeom prst="rect">
            <a:avLst/>
          </a:prstGeom>
          <a:noFill/>
        </p:spPr>
        <p:txBody>
          <a:bodyPr wrap="square" rtlCol="0">
            <a:spAutoFit/>
          </a:bodyPr>
          <a:lstStyle/>
          <a:p>
            <a:pPr algn="ctr"/>
            <a:r>
              <a:rPr lang="en-US" sz="2800" b="1" dirty="0"/>
              <a:t>Montgomery, Alabama</a:t>
            </a:r>
          </a:p>
        </p:txBody>
      </p:sp>
    </p:spTree>
    <p:extLst>
      <p:ext uri="{BB962C8B-B14F-4D97-AF65-F5344CB8AC3E}">
        <p14:creationId xmlns:p14="http://schemas.microsoft.com/office/powerpoint/2010/main" val="2078980384"/>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71500"/>
          </a:xfrm>
          <a:solidFill>
            <a:srgbClr val="FFC000"/>
          </a:solidFill>
        </p:spPr>
        <p:txBody>
          <a:bodyPr/>
          <a:lstStyle/>
          <a:p>
            <a:pPr algn="ctr"/>
            <a:r>
              <a:rPr lang="en-US" altLang="en-US" sz="3200" b="1" dirty="0">
                <a:latin typeface="Trebuchet MS" panose="020B0603020202020204" pitchFamily="34" charset="0"/>
              </a:rPr>
              <a:t>Overview of Curriculum and STREAMS 360</a:t>
            </a:r>
          </a:p>
        </p:txBody>
      </p:sp>
      <p:sp>
        <p:nvSpPr>
          <p:cNvPr id="4" name="Rectangle 3"/>
          <p:cNvSpPr/>
          <p:nvPr/>
        </p:nvSpPr>
        <p:spPr>
          <a:xfrm>
            <a:off x="400050" y="686190"/>
            <a:ext cx="8224157" cy="6047809"/>
          </a:xfrm>
          <a:prstGeom prst="rect">
            <a:avLst/>
          </a:prstGeom>
        </p:spPr>
        <p:txBody>
          <a:bodyPr wrap="square">
            <a:spAutoFit/>
          </a:bodyPr>
          <a:lstStyle/>
          <a:p>
            <a:pPr algn="ctr"/>
            <a:r>
              <a:rPr lang="en-US" sz="2400" b="1" u="sng" dirty="0">
                <a:latin typeface="Trebuchet MS" panose="020B0603020202020204" pitchFamily="34" charset="0"/>
              </a:rPr>
              <a:t>An example</a:t>
            </a:r>
          </a:p>
          <a:p>
            <a:pPr>
              <a:lnSpc>
                <a:spcPct val="150000"/>
              </a:lnSpc>
            </a:pPr>
            <a:r>
              <a:rPr lang="en-US" dirty="0"/>
              <a:t>	A student produces demonstrations that explained sound waves and their relationship to each other. This </a:t>
            </a:r>
            <a:r>
              <a:rPr lang="en-US" b="1" u="sng" dirty="0"/>
              <a:t>science</a:t>
            </a:r>
            <a:r>
              <a:rPr lang="en-US" dirty="0"/>
              <a:t> topic presents an opportunity to explore the relationship between “keys” and sound in general. </a:t>
            </a:r>
          </a:p>
          <a:p>
            <a:pPr>
              <a:lnSpc>
                <a:spcPct val="150000"/>
              </a:lnSpc>
            </a:pPr>
            <a:r>
              <a:rPr lang="en-US" dirty="0"/>
              <a:t>	The student could investigate the impact of sound on a symphony, </a:t>
            </a:r>
            <a:r>
              <a:rPr lang="en-US" b="1" u="sng" dirty="0"/>
              <a:t>historical music, or architecture</a:t>
            </a:r>
            <a:r>
              <a:rPr lang="en-US" dirty="0"/>
              <a:t>. She could use what she has learned about sound to explain why a symphony hall looks the way it does. She could </a:t>
            </a:r>
            <a:r>
              <a:rPr lang="en-US" b="1" u="sng" dirty="0"/>
              <a:t>investigate</a:t>
            </a:r>
            <a:r>
              <a:rPr lang="en-US" dirty="0"/>
              <a:t> how and why certain violins are more desirable to professionals than others. </a:t>
            </a:r>
          </a:p>
          <a:p>
            <a:pPr>
              <a:lnSpc>
                <a:spcPct val="150000"/>
              </a:lnSpc>
            </a:pPr>
            <a:r>
              <a:rPr lang="en-US" dirty="0"/>
              <a:t>	</a:t>
            </a:r>
            <a:r>
              <a:rPr lang="en-US" b="1" u="sng" dirty="0"/>
              <a:t>Social Studies </a:t>
            </a:r>
            <a:r>
              <a:rPr lang="en-US" dirty="0"/>
              <a:t>topics that could be explored through this investigation include: </a:t>
            </a:r>
            <a:r>
              <a:rPr lang="en-US" b="1" u="sng" dirty="0"/>
              <a:t>Architecture</a:t>
            </a:r>
            <a:r>
              <a:rPr lang="en-US" dirty="0"/>
              <a:t>, Music History, inventers of music instruments, and impact of famous musicians such as John </a:t>
            </a:r>
            <a:r>
              <a:rPr lang="en-US"/>
              <a:t>Phillips Sousa</a:t>
            </a:r>
            <a:r>
              <a:rPr lang="en-US" dirty="0"/>
              <a:t>, and Jim Europe. </a:t>
            </a:r>
          </a:p>
          <a:p>
            <a:pPr>
              <a:lnSpc>
                <a:spcPct val="150000"/>
              </a:lnSpc>
            </a:pPr>
            <a:r>
              <a:rPr lang="en-US" dirty="0"/>
              <a:t>	For </a:t>
            </a:r>
            <a:r>
              <a:rPr lang="en-US" b="1" u="sng" dirty="0"/>
              <a:t>ELA</a:t>
            </a:r>
            <a:r>
              <a:rPr lang="en-US" dirty="0"/>
              <a:t>, student develops essays or other genres of writing related to their projects. The student could write an essay about how technological advances in the physical qualities of sound have affected music history.</a:t>
            </a:r>
            <a:endParaRPr lang="en-US" sz="2000" b="1" dirty="0">
              <a:latin typeface="Trebuchet MS" panose="020B0603020202020204" pitchFamily="34" charset="0"/>
            </a:endParaRPr>
          </a:p>
        </p:txBody>
      </p:sp>
    </p:spTree>
    <p:extLst>
      <p:ext uri="{BB962C8B-B14F-4D97-AF65-F5344CB8AC3E}">
        <p14:creationId xmlns:p14="http://schemas.microsoft.com/office/powerpoint/2010/main" val="32317031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71500"/>
          </a:xfrm>
          <a:solidFill>
            <a:srgbClr val="FFC000"/>
          </a:solidFill>
        </p:spPr>
        <p:txBody>
          <a:bodyPr/>
          <a:lstStyle/>
          <a:p>
            <a:pPr algn="ctr"/>
            <a:r>
              <a:rPr lang="en-US" altLang="en-US" sz="3200" b="1" dirty="0">
                <a:latin typeface="Trebuchet MS" panose="020B0603020202020204" pitchFamily="34" charset="0"/>
              </a:rPr>
              <a:t>The Building Blocks of our Program  </a:t>
            </a:r>
          </a:p>
        </p:txBody>
      </p:sp>
      <p:sp>
        <p:nvSpPr>
          <p:cNvPr id="2" name="Rectangle 1"/>
          <p:cNvSpPr/>
          <p:nvPr/>
        </p:nvSpPr>
        <p:spPr>
          <a:xfrm>
            <a:off x="1607065" y="1415533"/>
            <a:ext cx="6279283" cy="2794483"/>
          </a:xfrm>
          <a:prstGeom prst="rect">
            <a:avLst/>
          </a:prstGeom>
        </p:spPr>
        <p:txBody>
          <a:bodyPr wrap="none">
            <a:spAutoFit/>
          </a:bodyPr>
          <a:lstStyle/>
          <a:p>
            <a:pPr marL="342900" indent="-342900">
              <a:lnSpc>
                <a:spcPct val="150000"/>
              </a:lnSpc>
              <a:buAutoNum type="arabicParenR"/>
            </a:pPr>
            <a:r>
              <a:rPr lang="en-US" sz="2400" b="1" dirty="0">
                <a:latin typeface="Trebuchet MS" panose="020B0603020202020204" pitchFamily="34" charset="0"/>
              </a:rPr>
              <a:t>Student Oriented Teaching</a:t>
            </a:r>
          </a:p>
          <a:p>
            <a:pPr marL="342900" indent="-342900">
              <a:lnSpc>
                <a:spcPct val="150000"/>
              </a:lnSpc>
              <a:buFontTx/>
              <a:buAutoNum type="arabicParenR"/>
            </a:pPr>
            <a:r>
              <a:rPr lang="en-US" sz="2400" b="1" dirty="0">
                <a:latin typeface="Trebuchet MS" panose="020B0603020202020204" pitchFamily="34" charset="0"/>
              </a:rPr>
              <a:t>Comprehensive Core Course Curriculum</a:t>
            </a:r>
          </a:p>
          <a:p>
            <a:pPr marL="342900" indent="-342900">
              <a:lnSpc>
                <a:spcPct val="150000"/>
              </a:lnSpc>
              <a:buAutoNum type="arabicParenR"/>
            </a:pPr>
            <a:r>
              <a:rPr lang="en-US" sz="2400" b="1" dirty="0">
                <a:latin typeface="Trebuchet MS" panose="020B0603020202020204" pitchFamily="34" charset="0"/>
              </a:rPr>
              <a:t>Emphasis on College Bound Education</a:t>
            </a:r>
          </a:p>
          <a:p>
            <a:pPr marL="342900" indent="-342900">
              <a:lnSpc>
                <a:spcPct val="150000"/>
              </a:lnSpc>
              <a:buAutoNum type="arabicParenR"/>
            </a:pPr>
            <a:r>
              <a:rPr lang="en-US" sz="2400" b="1" dirty="0">
                <a:latin typeface="Trebuchet MS" panose="020B0603020202020204" pitchFamily="34" charset="0"/>
              </a:rPr>
              <a:t>Qualified and Dedicated Teachers</a:t>
            </a:r>
          </a:p>
          <a:p>
            <a:pPr marL="342900" indent="-342900">
              <a:lnSpc>
                <a:spcPct val="150000"/>
              </a:lnSpc>
              <a:buAutoNum type="arabicParenR"/>
            </a:pPr>
            <a:r>
              <a:rPr lang="en-US" sz="2400" b="1" dirty="0">
                <a:latin typeface="Trebuchet MS" panose="020B0603020202020204" pitchFamily="34" charset="0"/>
              </a:rPr>
              <a:t>Social and Emotional Learning</a:t>
            </a:r>
          </a:p>
        </p:txBody>
      </p:sp>
    </p:spTree>
    <p:extLst>
      <p:ext uri="{BB962C8B-B14F-4D97-AF65-F5344CB8AC3E}">
        <p14:creationId xmlns:p14="http://schemas.microsoft.com/office/powerpoint/2010/main" val="30153540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520700"/>
          </a:xfrm>
          <a:prstGeom prst="rect">
            <a:avLst/>
          </a:prstGeom>
          <a:solidFill>
            <a:srgbClr val="FFC000"/>
          </a:solidFill>
          <a:ln>
            <a:noFill/>
          </a:ln>
          <a:effectLst/>
          <a:extLst/>
        </p:spPr>
        <p:txBody>
          <a:bodyPr lIns="92075" tIns="46038" rIns="92075" bIns="46038" anchor="b"/>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Educational Programs</a:t>
            </a:r>
          </a:p>
        </p:txBody>
      </p:sp>
      <p:sp>
        <p:nvSpPr>
          <p:cNvPr id="24579" name="Text Box 3"/>
          <p:cNvSpPr txBox="1">
            <a:spLocks noChangeArrowheads="1"/>
          </p:cNvSpPr>
          <p:nvPr/>
        </p:nvSpPr>
        <p:spPr bwMode="auto">
          <a:xfrm>
            <a:off x="873125" y="1338263"/>
            <a:ext cx="7696200" cy="397031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Strong Math and Reading emphasis</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Character Education and SEL</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After School Program and weekend tutoring</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Coding, Robotics, &amp; Technology Integration</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Performance Assessment </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Teacher specialization in 4</a:t>
            </a:r>
            <a:r>
              <a:rPr lang="en-US" altLang="en-US" sz="2400" baseline="30000" dirty="0">
                <a:latin typeface="Trebuchet MS" panose="020B0603020202020204" pitchFamily="34" charset="0"/>
              </a:rPr>
              <a:t>th</a:t>
            </a:r>
            <a:r>
              <a:rPr lang="en-US" altLang="en-US" sz="2400" dirty="0">
                <a:latin typeface="Trebuchet MS" panose="020B0603020202020204" pitchFamily="34" charset="0"/>
              </a:rPr>
              <a:t> and 5</a:t>
            </a:r>
            <a:r>
              <a:rPr lang="en-US" altLang="en-US" sz="2400" baseline="30000" dirty="0">
                <a:latin typeface="Trebuchet MS" panose="020B0603020202020204" pitchFamily="34" charset="0"/>
              </a:rPr>
              <a:t>th</a:t>
            </a:r>
            <a:r>
              <a:rPr lang="en-US" altLang="en-US" sz="2400" dirty="0">
                <a:latin typeface="Trebuchet MS" panose="020B0603020202020204" pitchFamily="34" charset="0"/>
              </a:rPr>
              <a:t> grades</a:t>
            </a:r>
          </a:p>
          <a:p>
            <a:pPr>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Parental and Community Involvement</a:t>
            </a:r>
          </a:p>
        </p:txBody>
      </p:sp>
      <p:pic>
        <p:nvPicPr>
          <p:cNvPr id="24580"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2312" y="4893490"/>
            <a:ext cx="2221765" cy="155191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4581" name="Rectangle 6"/>
          <p:cNvSpPr>
            <a:spLocks noChangeArrowheads="1"/>
          </p:cNvSpPr>
          <p:nvPr/>
        </p:nvSpPr>
        <p:spPr bwMode="auto">
          <a:xfrm>
            <a:off x="2725738" y="742950"/>
            <a:ext cx="3309937"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SzTx/>
              <a:buFontTx/>
              <a:buNone/>
            </a:pPr>
            <a:r>
              <a:rPr lang="en-US" altLang="en-US" sz="2800" b="1" dirty="0">
                <a:solidFill>
                  <a:srgbClr val="0000FF"/>
                </a:solidFill>
                <a:latin typeface="Trebuchet MS" panose="020B0603020202020204" pitchFamily="34" charset="0"/>
              </a:rPr>
              <a:t>Elementary School</a:t>
            </a:r>
          </a:p>
        </p:txBody>
      </p:sp>
    </p:spTree>
    <p:extLst>
      <p:ext uri="{BB962C8B-B14F-4D97-AF65-F5344CB8AC3E}">
        <p14:creationId xmlns:p14="http://schemas.microsoft.com/office/powerpoint/2010/main" val="3691428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847725" y="1266825"/>
            <a:ext cx="7839075" cy="4877497"/>
          </a:xfrm>
          <a:noFill/>
        </p:spPr>
        <p:txBody>
          <a:bodyPr lIns="91440" tIns="45720" rIns="91440" bIns="45720">
            <a:normAutofit/>
          </a:bodyPr>
          <a:lstStyle/>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Strong STEM Program </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Coding &amp; </a:t>
            </a:r>
            <a:r>
              <a:rPr lang="en-US" altLang="en-US" dirty="0">
                <a:latin typeface="Trebuchet MS" panose="020B0603020202020204" pitchFamily="34" charset="0"/>
              </a:rPr>
              <a:t>First Lego Robotics </a:t>
            </a:r>
            <a:r>
              <a:rPr lang="en-US" altLang="en-US" sz="2400" dirty="0">
                <a:latin typeface="Trebuchet MS" panose="020B0603020202020204" pitchFamily="34" charset="0"/>
              </a:rPr>
              <a:t>Comp. Applications</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PLTW (Gateway)</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English and Language Arts</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Social Studies</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Fine Arts/Music</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Physical Education and Health</a:t>
            </a:r>
          </a:p>
          <a:p>
            <a:pPr marL="914400" lvl="1" indent="-457200">
              <a:lnSpc>
                <a:spcPct val="150000"/>
              </a:lnSpc>
              <a:spcBef>
                <a:spcPct val="0"/>
              </a:spcBef>
              <a:buFont typeface="Wingdings" panose="05000000000000000000" pitchFamily="2" charset="2"/>
              <a:buChar char="ü"/>
            </a:pPr>
            <a:r>
              <a:rPr lang="en-US" altLang="en-US" sz="2400" dirty="0">
                <a:latin typeface="Trebuchet MS" panose="020B0603020202020204" pitchFamily="34" charset="0"/>
              </a:rPr>
              <a:t>Character Education &amp; SEL</a:t>
            </a:r>
          </a:p>
        </p:txBody>
      </p:sp>
      <p:sp>
        <p:nvSpPr>
          <p:cNvPr id="25603" name="Rectangle 2"/>
          <p:cNvSpPr>
            <a:spLocks noChangeArrowheads="1"/>
          </p:cNvSpPr>
          <p:nvPr/>
        </p:nvSpPr>
        <p:spPr bwMode="auto">
          <a:xfrm>
            <a:off x="0" y="0"/>
            <a:ext cx="9144000" cy="520700"/>
          </a:xfrm>
          <a:prstGeom prst="rect">
            <a:avLst/>
          </a:prstGeom>
          <a:solidFill>
            <a:srgbClr val="FFC000"/>
          </a:solidFill>
          <a:ln>
            <a:noFill/>
          </a:ln>
          <a:effectLst/>
          <a:extLst/>
        </p:spPr>
        <p:txBody>
          <a:bodyPr lIns="92075" tIns="46038" rIns="92075" bIns="46038" anchor="b"/>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solidFill>
                  <a:srgbClr val="0000FF"/>
                </a:solidFill>
                <a:latin typeface="Trebuchet MS" panose="020B0603020202020204" pitchFamily="34" charset="0"/>
              </a:rPr>
              <a:t>Educational Programs</a:t>
            </a:r>
          </a:p>
        </p:txBody>
      </p:sp>
      <p:sp>
        <p:nvSpPr>
          <p:cNvPr id="25604" name="Rectangle 6"/>
          <p:cNvSpPr>
            <a:spLocks noChangeArrowheads="1"/>
          </p:cNvSpPr>
          <p:nvPr/>
        </p:nvSpPr>
        <p:spPr bwMode="auto">
          <a:xfrm>
            <a:off x="2725738" y="742950"/>
            <a:ext cx="2490787"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SzTx/>
              <a:buFontTx/>
              <a:buNone/>
            </a:pPr>
            <a:r>
              <a:rPr lang="en-US" altLang="en-US" sz="2800" b="1">
                <a:solidFill>
                  <a:srgbClr val="0000FF"/>
                </a:solidFill>
                <a:latin typeface="Trebuchet MS" panose="020B0603020202020204" pitchFamily="34" charset="0"/>
              </a:rPr>
              <a:t>Middle School</a:t>
            </a:r>
          </a:p>
        </p:txBody>
      </p:sp>
    </p:spTree>
    <p:extLst>
      <p:ext uri="{BB962C8B-B14F-4D97-AF65-F5344CB8AC3E}">
        <p14:creationId xmlns:p14="http://schemas.microsoft.com/office/powerpoint/2010/main" val="4196928407"/>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627063" y="1523301"/>
            <a:ext cx="8291512" cy="4152670"/>
          </a:xfrm>
          <a:noFill/>
        </p:spPr>
        <p:txBody>
          <a:bodyPr lIns="91440" tIns="45720" rIns="91440" bIns="45720"/>
          <a:lstStyle/>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Dual Credit &amp; AP Courses</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CTE, Coding, FIRST Robotics, &amp; PLTW  Courses</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Accelerated Program</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Individual – Team Research Projects</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Electives &amp; Clubs</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Community Service Requirement</a:t>
            </a:r>
          </a:p>
          <a:p>
            <a:pPr marL="914400" lvl="1" indent="-457200">
              <a:lnSpc>
                <a:spcPct val="130000"/>
              </a:lnSpc>
              <a:spcBef>
                <a:spcPct val="0"/>
              </a:spcBef>
              <a:buFont typeface="Wingdings" panose="05000000000000000000" pitchFamily="2" charset="2"/>
              <a:buChar char="ü"/>
            </a:pPr>
            <a:r>
              <a:rPr lang="en-US" altLang="en-US" sz="2400" dirty="0">
                <a:latin typeface="Trebuchet MS" panose="020B0603020202020204" pitchFamily="34" charset="0"/>
              </a:rPr>
              <a:t>Endorsements: STEM, Business &amp; Industry, Public Services, Art &amp; Humanities, Multi-Disciplinary </a:t>
            </a:r>
          </a:p>
        </p:txBody>
      </p:sp>
      <p:sp>
        <p:nvSpPr>
          <p:cNvPr id="27651" name="Rectangle 2"/>
          <p:cNvSpPr>
            <a:spLocks noChangeArrowheads="1"/>
          </p:cNvSpPr>
          <p:nvPr/>
        </p:nvSpPr>
        <p:spPr bwMode="auto">
          <a:xfrm>
            <a:off x="0" y="0"/>
            <a:ext cx="9144000" cy="520700"/>
          </a:xfrm>
          <a:prstGeom prst="rect">
            <a:avLst/>
          </a:prstGeom>
          <a:solidFill>
            <a:srgbClr val="FFC000"/>
          </a:solidFill>
          <a:ln>
            <a:noFill/>
          </a:ln>
          <a:effectLst/>
          <a:extLst/>
        </p:spPr>
        <p:txBody>
          <a:bodyPr lIns="92075" tIns="46038" rIns="92075" bIns="46038" anchor="b"/>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a:latin typeface="Trebuchet MS" panose="020B0603020202020204" pitchFamily="34" charset="0"/>
              </a:rPr>
              <a:t>Educational Programs</a:t>
            </a:r>
          </a:p>
        </p:txBody>
      </p:sp>
      <p:sp>
        <p:nvSpPr>
          <p:cNvPr id="27652" name="Rectangle 6"/>
          <p:cNvSpPr>
            <a:spLocks noChangeArrowheads="1"/>
          </p:cNvSpPr>
          <p:nvPr/>
        </p:nvSpPr>
        <p:spPr bwMode="auto">
          <a:xfrm>
            <a:off x="2725738" y="742950"/>
            <a:ext cx="2132012" cy="523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SzTx/>
              <a:buFontTx/>
              <a:buNone/>
            </a:pPr>
            <a:r>
              <a:rPr lang="en-US" altLang="en-US" sz="2800" b="1" dirty="0">
                <a:solidFill>
                  <a:srgbClr val="0000FF"/>
                </a:solidFill>
                <a:latin typeface="Trebuchet MS" panose="020B0603020202020204" pitchFamily="34" charset="0"/>
              </a:rPr>
              <a:t>High School</a:t>
            </a:r>
          </a:p>
        </p:txBody>
      </p:sp>
    </p:spTree>
    <p:extLst>
      <p:ext uri="{BB962C8B-B14F-4D97-AF65-F5344CB8AC3E}">
        <p14:creationId xmlns:p14="http://schemas.microsoft.com/office/powerpoint/2010/main" val="17792657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a:latin typeface="Trebuchet MS" panose="020B0603020202020204" pitchFamily="34" charset="0"/>
              </a:rPr>
              <a:t>Character Education &amp; SEL  </a:t>
            </a:r>
          </a:p>
        </p:txBody>
      </p:sp>
      <p:sp>
        <p:nvSpPr>
          <p:cNvPr id="29699" name="Text Box 7"/>
          <p:cNvSpPr txBox="1">
            <a:spLocks noChangeArrowheads="1"/>
          </p:cNvSpPr>
          <p:nvPr/>
        </p:nvSpPr>
        <p:spPr bwMode="auto">
          <a:xfrm>
            <a:off x="365125" y="1561400"/>
            <a:ext cx="8413750" cy="3416300"/>
          </a:xfrm>
          <a:prstGeom prst="rect">
            <a:avLst/>
          </a:prstGeom>
          <a:noFill/>
          <a:ln>
            <a:noFill/>
          </a:ln>
          <a:effectLst/>
          <a:extLst>
            <a:ext uri="{909E8E84-426E-40dd-AFC4-6F175D3DCCD1}">
              <a14:hiddenFill xmlns="" xmlns:a14="http://schemas.microsoft.com/office/drawing/2010/main">
                <a:solidFill>
                  <a:srgbClr val="F4FAFA"/>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Fosters character and citizenship development</a:t>
            </a:r>
          </a:p>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Improves school attendance and academic performance</a:t>
            </a:r>
          </a:p>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Improves school climate and creates a caring community </a:t>
            </a:r>
          </a:p>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Fosters acceptance of diversity</a:t>
            </a:r>
          </a:p>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Creates safer school environments; bullying prevention </a:t>
            </a:r>
          </a:p>
          <a:p>
            <a:pPr eaLnBrk="1" hangingPunct="1">
              <a:lnSpc>
                <a:spcPct val="150000"/>
              </a:lnSpc>
              <a:spcBef>
                <a:spcPct val="0"/>
              </a:spcBef>
              <a:buClrTx/>
              <a:buSzTx/>
              <a:buFont typeface="Wingdings" panose="05000000000000000000" pitchFamily="2" charset="2"/>
              <a:buChar char="ü"/>
            </a:pPr>
            <a:r>
              <a:rPr lang="en-US" altLang="en-US" sz="2400" dirty="0">
                <a:latin typeface="Trebuchet MS" panose="020B0603020202020204" pitchFamily="34" charset="0"/>
              </a:rPr>
              <a:t> Reduces substance abuse</a:t>
            </a:r>
          </a:p>
        </p:txBody>
      </p:sp>
      <p:sp>
        <p:nvSpPr>
          <p:cNvPr id="4" name="Rectangle 6"/>
          <p:cNvSpPr>
            <a:spLocks noChangeArrowheads="1"/>
          </p:cNvSpPr>
          <p:nvPr/>
        </p:nvSpPr>
        <p:spPr bwMode="auto">
          <a:xfrm>
            <a:off x="1714501" y="5444487"/>
            <a:ext cx="5288972"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SzTx/>
              <a:buFontTx/>
              <a:buNone/>
            </a:pPr>
            <a:r>
              <a:rPr lang="en-US" altLang="en-US" sz="2800" b="1" dirty="0">
                <a:solidFill>
                  <a:srgbClr val="0000FF"/>
                </a:solidFill>
                <a:latin typeface="Trebuchet MS" panose="020B0603020202020204" pitchFamily="34" charset="0"/>
              </a:rPr>
              <a:t>Building Strong School Culture</a:t>
            </a:r>
          </a:p>
        </p:txBody>
      </p:sp>
      <p:sp>
        <p:nvSpPr>
          <p:cNvPr id="6" name="Right Arrow 5"/>
          <p:cNvSpPr/>
          <p:nvPr/>
        </p:nvSpPr>
        <p:spPr>
          <a:xfrm>
            <a:off x="498764" y="5544863"/>
            <a:ext cx="1215737" cy="32246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rot="10800000">
            <a:off x="6941135" y="5544863"/>
            <a:ext cx="1215737" cy="322468"/>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54733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body" idx="1"/>
          </p:nvPr>
        </p:nvSpPr>
        <p:spPr>
          <a:xfrm>
            <a:off x="2095500" y="1417638"/>
            <a:ext cx="5137150" cy="3565525"/>
          </a:xfrm>
          <a:noFill/>
        </p:spPr>
        <p:txBody>
          <a:bodyPr>
            <a:normAutofit fontScale="92500" lnSpcReduction="10000"/>
          </a:bodyPr>
          <a:lstStyle/>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Parent Teacher Organization</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Home Visits</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Student-Teacher-Parent Dinners</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Open Houses-varying times</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Access to the students’ records</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Parent’s Login</a:t>
            </a:r>
          </a:p>
          <a:p>
            <a:pPr>
              <a:lnSpc>
                <a:spcPct val="15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Parent Volunteer Hours</a:t>
            </a:r>
          </a:p>
          <a:p>
            <a:pPr marL="0" indent="0">
              <a:lnSpc>
                <a:spcPct val="150000"/>
              </a:lnSpc>
              <a:spcBef>
                <a:spcPct val="0"/>
              </a:spcBef>
              <a:buClr>
                <a:schemeClr val="tx1"/>
              </a:buClr>
              <a:buSzPct val="100000"/>
              <a:buNone/>
            </a:pPr>
            <a:endParaRPr lang="en-US" altLang="en-US" sz="2400" dirty="0">
              <a:latin typeface="Trebuchet MS" panose="020B0603020202020204" pitchFamily="34" charset="0"/>
            </a:endParaRPr>
          </a:p>
        </p:txBody>
      </p:sp>
      <p:sp>
        <p:nvSpPr>
          <p:cNvPr id="33795" name="Rectangle 5"/>
          <p:cNvSpPr>
            <a:spLocks noGrp="1" noChangeArrowheads="1"/>
          </p:cNvSpPr>
          <p:nvPr>
            <p:ph type="title"/>
          </p:nvPr>
        </p:nvSpPr>
        <p:spPr>
          <a:xfrm>
            <a:off x="0" y="0"/>
            <a:ext cx="9144000" cy="606425"/>
          </a:xfrm>
          <a:solidFill>
            <a:srgbClr val="FFC000"/>
          </a:solidFill>
        </p:spPr>
        <p:txBody>
          <a:bodyPr/>
          <a:lstStyle/>
          <a:p>
            <a:pPr algn="ctr">
              <a:buClr>
                <a:schemeClr val="tx1"/>
              </a:buClr>
            </a:pPr>
            <a:r>
              <a:rPr lang="en-US" altLang="en-US" sz="3200" b="1" dirty="0">
                <a:latin typeface="Trebuchet MS" panose="020B0603020202020204" pitchFamily="34" charset="0"/>
              </a:rPr>
              <a:t>Parental Involvement</a:t>
            </a:r>
          </a:p>
        </p:txBody>
      </p:sp>
    </p:spTree>
    <p:extLst>
      <p:ext uri="{BB962C8B-B14F-4D97-AF65-F5344CB8AC3E}">
        <p14:creationId xmlns:p14="http://schemas.microsoft.com/office/powerpoint/2010/main" val="341574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School Culture </a:t>
            </a:r>
          </a:p>
        </p:txBody>
      </p:sp>
      <p:sp>
        <p:nvSpPr>
          <p:cNvPr id="4" name="Rectangle 6"/>
          <p:cNvSpPr>
            <a:spLocks noChangeArrowheads="1"/>
          </p:cNvSpPr>
          <p:nvPr/>
        </p:nvSpPr>
        <p:spPr bwMode="auto">
          <a:xfrm>
            <a:off x="1217556" y="1193625"/>
            <a:ext cx="6708888" cy="5232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spcBef>
                <a:spcPct val="0"/>
              </a:spcBef>
              <a:buClrTx/>
              <a:buSzTx/>
              <a:buNone/>
            </a:pPr>
            <a:r>
              <a:rPr lang="en-US" altLang="en-US" sz="2800" b="1" dirty="0">
                <a:solidFill>
                  <a:srgbClr val="0000FF"/>
                </a:solidFill>
                <a:latin typeface="Trebuchet MS" panose="020B0603020202020204" pitchFamily="34" charset="0"/>
              </a:rPr>
              <a:t>Strategies </a:t>
            </a:r>
            <a:r>
              <a:rPr lang="en-US" sz="2800" b="1" dirty="0">
                <a:solidFill>
                  <a:srgbClr val="0000FF"/>
                </a:solidFill>
                <a:latin typeface="Trebuchet MS" panose="020B0603020202020204" pitchFamily="34" charset="0"/>
              </a:rPr>
              <a:t>to build LEAD school culture</a:t>
            </a:r>
          </a:p>
        </p:txBody>
      </p:sp>
      <p:sp>
        <p:nvSpPr>
          <p:cNvPr id="5" name="Rectangle 4"/>
          <p:cNvSpPr/>
          <p:nvPr/>
        </p:nvSpPr>
        <p:spPr>
          <a:xfrm>
            <a:off x="456045" y="2045716"/>
            <a:ext cx="8377614" cy="3416320"/>
          </a:xfrm>
          <a:prstGeom prst="rect">
            <a:avLst/>
          </a:prstGeom>
        </p:spPr>
        <p:txBody>
          <a:bodyPr wrap="square">
            <a:spAutoFit/>
          </a:bodyPr>
          <a:lstStyle/>
          <a:p>
            <a:pPr marL="342900" indent="-342900">
              <a:lnSpc>
                <a:spcPct val="150000"/>
              </a:lnSpc>
              <a:buAutoNum type="arabicParenR"/>
            </a:pPr>
            <a:r>
              <a:rPr lang="en-US" sz="2400" b="1" dirty="0">
                <a:latin typeface="Trebuchet MS" panose="020B0603020202020204" pitchFamily="34" charset="0"/>
              </a:rPr>
              <a:t>Creating strong relationships among school community</a:t>
            </a:r>
          </a:p>
          <a:p>
            <a:pPr marL="342900" indent="-342900">
              <a:lnSpc>
                <a:spcPct val="150000"/>
              </a:lnSpc>
              <a:buAutoNum type="arabicParenR"/>
            </a:pPr>
            <a:r>
              <a:rPr lang="en-US" sz="2400" b="1" dirty="0">
                <a:latin typeface="Trebuchet MS" panose="020B0603020202020204" pitchFamily="34" charset="0"/>
              </a:rPr>
              <a:t>Teaching social skills</a:t>
            </a:r>
          </a:p>
          <a:p>
            <a:pPr marL="342900" indent="-342900">
              <a:lnSpc>
                <a:spcPct val="150000"/>
              </a:lnSpc>
              <a:buAutoNum type="arabicParenR"/>
            </a:pPr>
            <a:r>
              <a:rPr lang="en-US" sz="2400" b="1" dirty="0">
                <a:latin typeface="Trebuchet MS" panose="020B0603020202020204" pitchFamily="34" charset="0"/>
              </a:rPr>
              <a:t>Role modeling</a:t>
            </a:r>
          </a:p>
          <a:p>
            <a:pPr marL="342900" indent="-342900">
              <a:lnSpc>
                <a:spcPct val="150000"/>
              </a:lnSpc>
              <a:buAutoNum type="arabicParenR"/>
            </a:pPr>
            <a:r>
              <a:rPr lang="en-US" sz="2400" b="1" dirty="0">
                <a:latin typeface="Trebuchet MS" panose="020B0603020202020204" pitchFamily="34" charset="0"/>
              </a:rPr>
              <a:t>Clarifying classroom and school rules</a:t>
            </a:r>
          </a:p>
          <a:p>
            <a:pPr marL="342900" indent="-342900">
              <a:lnSpc>
                <a:spcPct val="150000"/>
              </a:lnSpc>
              <a:buAutoNum type="arabicParenR"/>
            </a:pPr>
            <a:r>
              <a:rPr lang="en-US" sz="2400" b="1" dirty="0">
                <a:latin typeface="Trebuchet MS" panose="020B0603020202020204" pitchFamily="34" charset="0"/>
              </a:rPr>
              <a:t>Setting appropriate consequences</a:t>
            </a:r>
          </a:p>
          <a:p>
            <a:pPr marL="342900" indent="-342900">
              <a:lnSpc>
                <a:spcPct val="150000"/>
              </a:lnSpc>
              <a:buAutoNum type="arabicParenR"/>
            </a:pPr>
            <a:r>
              <a:rPr lang="en-US" sz="2400" b="1" dirty="0">
                <a:latin typeface="Trebuchet MS" panose="020B0603020202020204" pitchFamily="34" charset="0"/>
              </a:rPr>
              <a:t>Praising students for good choices</a:t>
            </a:r>
          </a:p>
        </p:txBody>
      </p:sp>
    </p:spTree>
    <p:extLst>
      <p:ext uri="{BB962C8B-B14F-4D97-AF65-F5344CB8AC3E}">
        <p14:creationId xmlns:p14="http://schemas.microsoft.com/office/powerpoint/2010/main" val="5079583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0" y="0"/>
            <a:ext cx="9144000" cy="571500"/>
          </a:xfrm>
          <a:solidFill>
            <a:srgbClr val="FFC000"/>
          </a:solidFill>
        </p:spPr>
        <p:txBody>
          <a:bodyPr/>
          <a:lstStyle/>
          <a:p>
            <a:pPr algn="ctr"/>
            <a:r>
              <a:rPr lang="en-US" altLang="en-US" sz="3200" b="1">
                <a:latin typeface="Trebuchet MS" panose="020B0603020202020204" pitchFamily="34" charset="0"/>
              </a:rPr>
              <a:t>Student Activities</a:t>
            </a:r>
          </a:p>
        </p:txBody>
      </p:sp>
      <p:sp>
        <p:nvSpPr>
          <p:cNvPr id="31747" name="Rectangle 3"/>
          <p:cNvSpPr>
            <a:spLocks noGrp="1" noChangeArrowheads="1"/>
          </p:cNvSpPr>
          <p:nvPr>
            <p:ph type="body" idx="1"/>
          </p:nvPr>
        </p:nvSpPr>
        <p:spPr>
          <a:xfrm>
            <a:off x="2141654" y="1312243"/>
            <a:ext cx="5197475" cy="4510087"/>
          </a:xfrm>
          <a:extLst>
            <a:ext uri="{909E8E84-426E-40dd-AFC4-6F175D3DCCD1}">
              <a14:hiddenFill xmlns="" xmlns:a14="http://schemas.microsoft.com/office/drawing/2010/main">
                <a:solidFill>
                  <a:srgbClr val="99CCFF"/>
                </a:solidFill>
              </a14:hiddenFill>
            </a:ext>
          </a:extLst>
        </p:spPr>
        <p:txBody>
          <a:bodyPr>
            <a:normAutofit lnSpcReduction="10000"/>
          </a:bodyPr>
          <a:lstStyle/>
          <a:p>
            <a:pPr>
              <a:buClr>
                <a:schemeClr val="tx1"/>
              </a:buClr>
              <a:buFont typeface="Wingdings" panose="05000000000000000000" pitchFamily="2" charset="2"/>
              <a:buChar char="ü"/>
            </a:pPr>
            <a:r>
              <a:rPr lang="en-US" altLang="en-US" sz="2400" b="1" dirty="0">
                <a:latin typeface="Trebuchet MS" panose="020B0603020202020204" pitchFamily="34" charset="0"/>
              </a:rPr>
              <a:t> Math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Science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Language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Computer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Chess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Art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Drama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Family &amp; Consumer Sci. Club</a:t>
            </a:r>
          </a:p>
          <a:p>
            <a:pPr>
              <a:buClr>
                <a:schemeClr val="tx1"/>
              </a:buClr>
              <a:buFont typeface="Wingdings" panose="05000000000000000000" pitchFamily="2" charset="2"/>
              <a:buChar char="ü"/>
            </a:pPr>
            <a:r>
              <a:rPr lang="en-US" altLang="en-US" sz="2400" b="1" dirty="0">
                <a:latin typeface="Trebuchet MS" panose="020B0603020202020204" pitchFamily="34" charset="0"/>
              </a:rPr>
              <a:t> Athletic Clubs</a:t>
            </a:r>
          </a:p>
          <a:p>
            <a:pPr>
              <a:buClr>
                <a:schemeClr val="tx1"/>
              </a:buClr>
              <a:buFont typeface="Wingdings" panose="05000000000000000000" pitchFamily="2" charset="2"/>
              <a:buChar char="ü"/>
            </a:pPr>
            <a:r>
              <a:rPr lang="en-US" altLang="en-US" sz="2400" b="1" dirty="0">
                <a:latin typeface="Trebuchet MS" panose="020B0603020202020204" pitchFamily="34" charset="0"/>
              </a:rPr>
              <a:t> Student Council</a:t>
            </a:r>
          </a:p>
          <a:p>
            <a:pPr>
              <a:buClr>
                <a:schemeClr val="tx1"/>
              </a:buClr>
              <a:buFont typeface="Wingdings" panose="05000000000000000000" pitchFamily="2" charset="2"/>
              <a:buChar char="ü"/>
            </a:pPr>
            <a:endParaRPr lang="en-US" altLang="en-US" sz="2400" b="1" dirty="0">
              <a:latin typeface="Trebuchet MS" panose="020B0603020202020204" pitchFamily="34" charset="0"/>
            </a:endParaRPr>
          </a:p>
        </p:txBody>
      </p:sp>
      <p:graphicFrame>
        <p:nvGraphicFramePr>
          <p:cNvPr id="31748" name="Object 4"/>
          <p:cNvGraphicFramePr>
            <a:graphicFrameLocks noChangeAspect="1"/>
          </p:cNvGraphicFramePr>
          <p:nvPr>
            <p:extLst>
              <p:ext uri="{D42A27DB-BD31-4B8C-83A1-F6EECF244321}">
                <p14:modId xmlns:p14="http://schemas.microsoft.com/office/powerpoint/2010/main" val="4098623060"/>
              </p:ext>
            </p:extLst>
          </p:nvPr>
        </p:nvGraphicFramePr>
        <p:xfrm>
          <a:off x="6043729" y="1564423"/>
          <a:ext cx="1295400" cy="1585913"/>
        </p:xfrm>
        <a:graphic>
          <a:graphicData uri="http://schemas.openxmlformats.org/presentationml/2006/ole">
            <mc:AlternateContent xmlns:mc="http://schemas.openxmlformats.org/markup-compatibility/2006">
              <mc:Choice xmlns:v="urn:schemas-microsoft-com:vml" Requires="v">
                <p:oleObj spid="_x0000_s1122" name="Clip" r:id="rId4" imgW="2255838" imgH="3173413" progId="MS_ClipArt_Gallery.2">
                  <p:embed/>
                </p:oleObj>
              </mc:Choice>
              <mc:Fallback>
                <p:oleObj name="Clip" r:id="rId4" imgW="2255838" imgH="3173413" progId="MS_ClipArt_Gallery.2">
                  <p:embed/>
                  <p:pic>
                    <p:nvPicPr>
                      <p:cNvPr id="31748"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43729" y="1564423"/>
                        <a:ext cx="1295400" cy="158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62578888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Organizational Goals</a:t>
            </a:r>
          </a:p>
        </p:txBody>
      </p:sp>
      <p:sp>
        <p:nvSpPr>
          <p:cNvPr id="4" name="Rectangle 3"/>
          <p:cNvSpPr/>
          <p:nvPr/>
        </p:nvSpPr>
        <p:spPr>
          <a:xfrm>
            <a:off x="299545" y="1784865"/>
            <a:ext cx="8544910" cy="3293209"/>
          </a:xfrm>
          <a:prstGeom prst="rect">
            <a:avLst/>
          </a:prstGeom>
        </p:spPr>
        <p:txBody>
          <a:bodyPr wrap="square">
            <a:spAutoFit/>
          </a:bodyPr>
          <a:lstStyle/>
          <a:p>
            <a:r>
              <a:rPr lang="en-US" sz="1600" b="1" dirty="0">
                <a:latin typeface="Cambria" panose="02040503050406030204" pitchFamily="18" charset="0"/>
              </a:rPr>
              <a:t>Goal 1: </a:t>
            </a:r>
            <a:r>
              <a:rPr lang="en-US" sz="1600" dirty="0">
                <a:latin typeface="Cambria" panose="02040503050406030204" pitchFamily="18" charset="0"/>
              </a:rPr>
              <a:t>LEAD Academy administrators and teacher will conduct home visits and build</a:t>
            </a:r>
            <a:r>
              <a:rPr lang="en-US" sz="1600" b="1" dirty="0">
                <a:latin typeface="Cambria" panose="02040503050406030204" pitchFamily="18" charset="0"/>
              </a:rPr>
              <a:t> parent </a:t>
            </a:r>
            <a:r>
              <a:rPr lang="en-US" sz="1600" dirty="0">
                <a:latin typeface="Cambria" panose="02040503050406030204" pitchFamily="18" charset="0"/>
              </a:rPr>
              <a:t>involvement and satisfaction.</a:t>
            </a:r>
          </a:p>
          <a:p>
            <a:r>
              <a:rPr lang="en-US" sz="1600" dirty="0">
                <a:latin typeface="Cambria" panose="02040503050406030204" pitchFamily="18" charset="0"/>
              </a:rPr>
              <a:t>	- Grades K-9: By the end of 3rd year, 75% of parents will be visited at their home.</a:t>
            </a:r>
          </a:p>
          <a:p>
            <a:endParaRPr lang="en-US" sz="1600" dirty="0">
              <a:latin typeface="Cambria" panose="02040503050406030204" pitchFamily="18" charset="0"/>
            </a:endParaRPr>
          </a:p>
          <a:p>
            <a:r>
              <a:rPr lang="en-US" sz="1600" b="1" dirty="0">
                <a:latin typeface="Cambria" panose="02040503050406030204" pitchFamily="18" charset="0"/>
              </a:rPr>
              <a:t>Goal 2: Faculty </a:t>
            </a:r>
            <a:r>
              <a:rPr lang="en-US" sz="1600" dirty="0">
                <a:latin typeface="Cambria" panose="02040503050406030204" pitchFamily="18" charset="0"/>
              </a:rPr>
              <a:t>will express satisfaction with school leadership and PD opportunities, </a:t>
            </a:r>
          </a:p>
          <a:p>
            <a:endParaRPr lang="en-US" sz="1600" dirty="0">
              <a:latin typeface="Cambria" panose="02040503050406030204" pitchFamily="18" charset="0"/>
            </a:endParaRPr>
          </a:p>
          <a:p>
            <a:r>
              <a:rPr lang="en-US" sz="1600" b="1" dirty="0">
                <a:latin typeface="Cambria" panose="02040503050406030204" pitchFamily="18" charset="0"/>
              </a:rPr>
              <a:t>Goal 3:</a:t>
            </a:r>
            <a:r>
              <a:rPr lang="en-US" sz="1600" dirty="0">
                <a:latin typeface="Cambria" panose="02040503050406030204" pitchFamily="18" charset="0"/>
              </a:rPr>
              <a:t> Each year, </a:t>
            </a:r>
            <a:r>
              <a:rPr lang="en-US" sz="1600" b="1" dirty="0">
                <a:latin typeface="Cambria" panose="02040503050406030204" pitchFamily="18" charset="0"/>
              </a:rPr>
              <a:t>students</a:t>
            </a:r>
            <a:r>
              <a:rPr lang="en-US" sz="1600" dirty="0">
                <a:latin typeface="Cambria" panose="02040503050406030204" pitchFamily="18" charset="0"/>
              </a:rPr>
              <a:t> will express satisfaction with the school with regard to safety, school rules, academic expectations, and other aspects of the school’s culture.</a:t>
            </a:r>
          </a:p>
          <a:p>
            <a:r>
              <a:rPr lang="en-US" sz="1600" dirty="0">
                <a:latin typeface="Cambria" panose="02040503050406030204" pitchFamily="18" charset="0"/>
              </a:rPr>
              <a:t>	- 85% of current students will return in the following school year</a:t>
            </a:r>
          </a:p>
          <a:p>
            <a:endParaRPr lang="en-US" sz="1600" dirty="0">
              <a:latin typeface="Cambria" panose="02040503050406030204" pitchFamily="18" charset="0"/>
            </a:endParaRPr>
          </a:p>
          <a:p>
            <a:r>
              <a:rPr lang="en-US" sz="1600" b="1" dirty="0">
                <a:latin typeface="Cambria" panose="02040503050406030204" pitchFamily="18" charset="0"/>
              </a:rPr>
              <a:t>Goal 4:</a:t>
            </a:r>
            <a:r>
              <a:rPr lang="en-US" sz="1600" dirty="0">
                <a:latin typeface="Cambria" panose="02040503050406030204" pitchFamily="18" charset="0"/>
              </a:rPr>
              <a:t> Annual audits of the school will result in an unqualified opinion and no major findings.</a:t>
            </a:r>
          </a:p>
          <a:p>
            <a:endParaRPr lang="en-US" sz="1600" dirty="0">
              <a:latin typeface="Cambria" panose="02040503050406030204" pitchFamily="18" charset="0"/>
            </a:endParaRPr>
          </a:p>
          <a:p>
            <a:r>
              <a:rPr lang="en-US" sz="1600" b="1" dirty="0">
                <a:latin typeface="Cambria" panose="02040503050406030204" pitchFamily="18" charset="0"/>
              </a:rPr>
              <a:t>Goal 5:</a:t>
            </a:r>
            <a:r>
              <a:rPr lang="en-US" sz="1600" dirty="0">
                <a:latin typeface="Cambria" panose="02040503050406030204" pitchFamily="18" charset="0"/>
              </a:rPr>
              <a:t> Each year, the school will operate on a balanced budget and maintain a stable cash flow.</a:t>
            </a:r>
          </a:p>
        </p:txBody>
      </p:sp>
    </p:spTree>
    <p:extLst>
      <p:ext uri="{BB962C8B-B14F-4D97-AF65-F5344CB8AC3E}">
        <p14:creationId xmlns:p14="http://schemas.microsoft.com/office/powerpoint/2010/main" val="38961153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4501843B-3BD2-254A-B676-3AAA1B8A6F3E}"/>
              </a:ext>
            </a:extLst>
          </p:cNvPr>
          <p:cNvSpPr>
            <a:spLocks noChangeArrowheads="1"/>
          </p:cNvSpPr>
          <p:nvPr/>
        </p:nvSpPr>
        <p:spPr bwMode="auto">
          <a:xfrm>
            <a:off x="0" y="0"/>
            <a:ext cx="9144000" cy="579438"/>
          </a:xfrm>
          <a:prstGeom prst="rect">
            <a:avLst/>
          </a:prstGeom>
          <a:solidFill>
            <a:srgbClr val="FFC000"/>
          </a:solidFill>
          <a:ln>
            <a:noFill/>
          </a:ln>
          <a:effectLst/>
        </p:spPr>
        <p:txBody>
          <a:bodyPr>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Charter School History</a:t>
            </a:r>
          </a:p>
        </p:txBody>
      </p:sp>
      <p:sp>
        <p:nvSpPr>
          <p:cNvPr id="4" name="TextBox 3">
            <a:extLst>
              <a:ext uri="{FF2B5EF4-FFF2-40B4-BE49-F238E27FC236}">
                <a16:creationId xmlns:a16="http://schemas.microsoft.com/office/drawing/2014/main" id="{035A7AF2-7001-7846-85E5-68BD58B60034}"/>
              </a:ext>
            </a:extLst>
          </p:cNvPr>
          <p:cNvSpPr txBox="1"/>
          <p:nvPr/>
        </p:nvSpPr>
        <p:spPr>
          <a:xfrm>
            <a:off x="462986" y="3865943"/>
            <a:ext cx="8241176" cy="2308324"/>
          </a:xfrm>
          <a:prstGeom prst="rect">
            <a:avLst/>
          </a:prstGeom>
          <a:noFill/>
        </p:spPr>
        <p:txBody>
          <a:bodyPr wrap="square" rtlCol="0">
            <a:spAutoFit/>
          </a:bodyPr>
          <a:lstStyle/>
          <a:p>
            <a:r>
              <a:rPr lang="en-US" sz="2400" dirty="0"/>
              <a:t>Charters started as a progressive movement to show the ability to innovate education policies. They have become an effort to focus on student achievement and school choice.  Charter schools have more accountability in return for more autonomy and the ability to create learning environments that meet the needs of the students. </a:t>
            </a:r>
          </a:p>
        </p:txBody>
      </p:sp>
      <p:sp>
        <p:nvSpPr>
          <p:cNvPr id="3" name="TextBox 2">
            <a:extLst>
              <a:ext uri="{FF2B5EF4-FFF2-40B4-BE49-F238E27FC236}">
                <a16:creationId xmlns:a16="http://schemas.microsoft.com/office/drawing/2014/main" id="{9BA4A98D-1222-1D43-82E2-DDFB8BB3BADD}"/>
              </a:ext>
            </a:extLst>
          </p:cNvPr>
          <p:cNvSpPr txBox="1"/>
          <p:nvPr/>
        </p:nvSpPr>
        <p:spPr>
          <a:xfrm>
            <a:off x="729205" y="995423"/>
            <a:ext cx="8241176" cy="2585323"/>
          </a:xfrm>
          <a:prstGeom prst="rect">
            <a:avLst/>
          </a:prstGeom>
          <a:noFill/>
        </p:spPr>
        <p:txBody>
          <a:bodyPr wrap="square" rtlCol="0">
            <a:spAutoFit/>
          </a:bodyPr>
          <a:lstStyle/>
          <a:p>
            <a:r>
              <a:rPr lang="en-US" sz="2400" dirty="0"/>
              <a:t>1991 -  First Charter law passed in Minnesota</a:t>
            </a:r>
          </a:p>
          <a:p>
            <a:endParaRPr lang="en-US" sz="2400" dirty="0"/>
          </a:p>
          <a:p>
            <a:r>
              <a:rPr lang="en-US" sz="2400" dirty="0"/>
              <a:t>2015 -  AL joined 42 states and DC in having a charter law </a:t>
            </a:r>
          </a:p>
          <a:p>
            <a:endParaRPr lang="en-US" sz="2400" dirty="0"/>
          </a:p>
          <a:p>
            <a:r>
              <a:rPr lang="en-US" sz="2400" dirty="0"/>
              <a:t>2017 -  Nationwide 7000 charter schools and 3.2 M students</a:t>
            </a:r>
          </a:p>
          <a:p>
            <a:endParaRPr lang="en-US" dirty="0"/>
          </a:p>
          <a:p>
            <a:r>
              <a:rPr lang="en-US" sz="2400" dirty="0"/>
              <a:t>2019 -  44 states, PR, Guam and DC hire over 220,000 teachers</a:t>
            </a:r>
          </a:p>
        </p:txBody>
      </p:sp>
    </p:spTree>
    <p:extLst>
      <p:ext uri="{BB962C8B-B14F-4D97-AF65-F5344CB8AC3E}">
        <p14:creationId xmlns:p14="http://schemas.microsoft.com/office/powerpoint/2010/main" val="1708777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a:extLst>
              <a:ext uri="{FF2B5EF4-FFF2-40B4-BE49-F238E27FC236}">
                <a16:creationId xmlns:a16="http://schemas.microsoft.com/office/drawing/2014/main" id="{CD3E3C9A-8C34-164A-A29B-7DFB24712632}"/>
              </a:ext>
            </a:extLst>
          </p:cNvPr>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Academic Goals</a:t>
            </a:r>
          </a:p>
        </p:txBody>
      </p:sp>
      <p:sp>
        <p:nvSpPr>
          <p:cNvPr id="4" name="Rectangle 3">
            <a:extLst>
              <a:ext uri="{FF2B5EF4-FFF2-40B4-BE49-F238E27FC236}">
                <a16:creationId xmlns:a16="http://schemas.microsoft.com/office/drawing/2014/main" id="{1A6BB7BA-344F-254A-A457-BA394E834476}"/>
              </a:ext>
            </a:extLst>
          </p:cNvPr>
          <p:cNvSpPr/>
          <p:nvPr/>
        </p:nvSpPr>
        <p:spPr>
          <a:xfrm>
            <a:off x="393539" y="821803"/>
            <a:ext cx="8414795" cy="5909310"/>
          </a:xfrm>
          <a:prstGeom prst="rect">
            <a:avLst/>
          </a:prstGeom>
        </p:spPr>
        <p:txBody>
          <a:bodyPr wrap="square">
            <a:spAutoFit/>
          </a:bodyPr>
          <a:lstStyle/>
          <a:p>
            <a:r>
              <a:rPr lang="en-US" b="1" dirty="0">
                <a:latin typeface="Cambria" panose="02040503050406030204" pitchFamily="18" charset="0"/>
              </a:rPr>
              <a:t>Goal 1: </a:t>
            </a:r>
            <a:r>
              <a:rPr lang="en-US" dirty="0">
                <a:latin typeface="Cambria" panose="02040503050406030204" pitchFamily="18" charset="0"/>
              </a:rPr>
              <a:t>K-8 at least 30% more of all students will meet or exceed proficiency 	in area of ELA (Level 3 and 4) than peers in </a:t>
            </a:r>
            <a:r>
              <a:rPr lang="en-US" dirty="0" err="1">
                <a:latin typeface="Cambria" panose="02040503050406030204" pitchFamily="18" charset="0"/>
              </a:rPr>
              <a:t>Mtgy</a:t>
            </a:r>
            <a:r>
              <a:rPr lang="en-US" dirty="0">
                <a:latin typeface="Cambria" panose="02040503050406030204" pitchFamily="18" charset="0"/>
              </a:rPr>
              <a:t> County.</a:t>
            </a:r>
          </a:p>
          <a:p>
            <a:endParaRPr lang="en-US" dirty="0">
              <a:latin typeface="Cambria" panose="02040503050406030204" pitchFamily="18" charset="0"/>
            </a:endParaRPr>
          </a:p>
          <a:p>
            <a:r>
              <a:rPr lang="en-US" b="1" dirty="0">
                <a:latin typeface="Cambria" panose="02040503050406030204" pitchFamily="18" charset="0"/>
              </a:rPr>
              <a:t>Goal 2: </a:t>
            </a:r>
            <a:r>
              <a:rPr lang="en-US" dirty="0">
                <a:latin typeface="Cambria" panose="02040503050406030204" pitchFamily="18" charset="0"/>
              </a:rPr>
              <a:t>Grades K-8 at least 20% more will achieve mastery (Level 3 or 4)</a:t>
            </a:r>
          </a:p>
          <a:p>
            <a:r>
              <a:rPr lang="en-US" dirty="0">
                <a:latin typeface="Cambria" panose="02040503050406030204" pitchFamily="18" charset="0"/>
              </a:rPr>
              <a:t> 	than peers in </a:t>
            </a:r>
            <a:r>
              <a:rPr lang="en-US" dirty="0" err="1">
                <a:latin typeface="Cambria" panose="02040503050406030204" pitchFamily="18" charset="0"/>
              </a:rPr>
              <a:t>Mtgy</a:t>
            </a:r>
            <a:r>
              <a:rPr lang="en-US" dirty="0">
                <a:latin typeface="Cambria" panose="02040503050406030204" pitchFamily="18" charset="0"/>
              </a:rPr>
              <a:t> County.</a:t>
            </a:r>
          </a:p>
          <a:p>
            <a:endParaRPr lang="en-US" dirty="0">
              <a:latin typeface="Cambria" panose="02040503050406030204" pitchFamily="18" charset="0"/>
            </a:endParaRPr>
          </a:p>
          <a:p>
            <a:r>
              <a:rPr lang="en-US" b="1" dirty="0">
                <a:latin typeface="Cambria" panose="02040503050406030204" pitchFamily="18" charset="0"/>
              </a:rPr>
              <a:t>Goal 3:</a:t>
            </a:r>
            <a:r>
              <a:rPr lang="en-US" dirty="0">
                <a:latin typeface="Cambria" panose="02040503050406030204" pitchFamily="18" charset="0"/>
              </a:rPr>
              <a:t> 	Grades 5 and 7 – at least 30% more will achieve mastery in Science.</a:t>
            </a:r>
          </a:p>
          <a:p>
            <a:endParaRPr lang="en-US" dirty="0">
              <a:latin typeface="Cambria" panose="02040503050406030204" pitchFamily="18" charset="0"/>
            </a:endParaRPr>
          </a:p>
          <a:p>
            <a:r>
              <a:rPr lang="en-US" b="1" dirty="0">
                <a:latin typeface="Cambria" panose="02040503050406030204" pitchFamily="18" charset="0"/>
              </a:rPr>
              <a:t>Goal 4: </a:t>
            </a:r>
            <a:r>
              <a:rPr lang="en-US" dirty="0">
                <a:latin typeface="Cambria" panose="02040503050406030204" pitchFamily="18" charset="0"/>
              </a:rPr>
              <a:t>LEAD Academy students will show growth on NWEA – MAP year to 	year</a:t>
            </a:r>
          </a:p>
          <a:p>
            <a:endParaRPr lang="en-US" dirty="0">
              <a:latin typeface="Cambria" panose="02040503050406030204" pitchFamily="18" charset="0"/>
            </a:endParaRPr>
          </a:p>
          <a:p>
            <a:r>
              <a:rPr lang="en-US" b="1" dirty="0">
                <a:latin typeface="Cambria" panose="02040503050406030204" pitchFamily="18" charset="0"/>
              </a:rPr>
              <a:t>Goal 5:  </a:t>
            </a:r>
            <a:r>
              <a:rPr lang="en-US" dirty="0">
                <a:latin typeface="Cambria" panose="02040503050406030204" pitchFamily="18" charset="0"/>
              </a:rPr>
              <a:t>Grades 3-8, by end of 3</a:t>
            </a:r>
            <a:r>
              <a:rPr lang="en-US" baseline="30000" dirty="0">
                <a:latin typeface="Cambria" panose="02040503050406030204" pitchFamily="18" charset="0"/>
              </a:rPr>
              <a:t>rd</a:t>
            </a:r>
            <a:r>
              <a:rPr lang="en-US" dirty="0">
                <a:latin typeface="Cambria" panose="02040503050406030204" pitchFamily="18" charset="0"/>
              </a:rPr>
              <a:t> year, 50% of students complete at least one science project. </a:t>
            </a:r>
          </a:p>
          <a:p>
            <a:endParaRPr lang="en-US" b="1" dirty="0">
              <a:latin typeface="Cambria" panose="02040503050406030204" pitchFamily="18" charset="0"/>
            </a:endParaRPr>
          </a:p>
          <a:p>
            <a:r>
              <a:rPr lang="en-US" b="1" dirty="0">
                <a:latin typeface="Cambria" panose="02040503050406030204" pitchFamily="18" charset="0"/>
              </a:rPr>
              <a:t>Goal 6:  </a:t>
            </a:r>
            <a:r>
              <a:rPr lang="en-US" dirty="0">
                <a:latin typeface="Cambria" panose="02040503050406030204" pitchFamily="18" charset="0"/>
              </a:rPr>
              <a:t>LEAD Academy students will have higher daily attendance average than local Montgomery schools.</a:t>
            </a:r>
            <a:endParaRPr lang="en-US" b="1" dirty="0">
              <a:latin typeface="Cambria" panose="02040503050406030204" pitchFamily="18" charset="0"/>
            </a:endParaRPr>
          </a:p>
          <a:p>
            <a:endParaRPr lang="en-US" b="1" dirty="0">
              <a:latin typeface="Cambria" panose="02040503050406030204" pitchFamily="18" charset="0"/>
            </a:endParaRPr>
          </a:p>
          <a:p>
            <a:r>
              <a:rPr lang="en-US" b="1" dirty="0">
                <a:latin typeface="Cambria" panose="02040503050406030204" pitchFamily="18" charset="0"/>
              </a:rPr>
              <a:t>Goal 7:  </a:t>
            </a:r>
            <a:r>
              <a:rPr lang="en-US" dirty="0">
                <a:latin typeface="Cambria" panose="02040503050406030204" pitchFamily="18" charset="0"/>
              </a:rPr>
              <a:t>Grade 3-8 By end of 3rd year 50% of students will participate in at least 	one after school club. </a:t>
            </a:r>
          </a:p>
          <a:p>
            <a:r>
              <a:rPr lang="en-US" dirty="0">
                <a:latin typeface="Cambria" panose="02040503050406030204" pitchFamily="18" charset="0"/>
              </a:rPr>
              <a:t>                Grade 9-12 Students will complete 100 community volunteer hours </a:t>
            </a:r>
            <a:r>
              <a:rPr lang="en-US">
                <a:latin typeface="Cambria" panose="02040503050406030204" pitchFamily="18" charset="0"/>
              </a:rPr>
              <a:t>to 	graduate</a:t>
            </a:r>
            <a:endParaRPr lang="en-US" dirty="0"/>
          </a:p>
        </p:txBody>
      </p:sp>
    </p:spTree>
    <p:extLst>
      <p:ext uri="{BB962C8B-B14F-4D97-AF65-F5344CB8AC3E}">
        <p14:creationId xmlns:p14="http://schemas.microsoft.com/office/powerpoint/2010/main" val="2380457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638312"/>
            <a:ext cx="9144000" cy="1703602"/>
          </a:xfrm>
          <a:prstGeom prst="rect">
            <a:avLst/>
          </a:prstGeom>
          <a:solidFill>
            <a:srgbClr val="FF00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4000" b="1" dirty="0">
                <a:solidFill>
                  <a:schemeClr val="bg1"/>
                </a:solidFill>
                <a:latin typeface="Trebuchet MS" panose="020B0603020202020204" pitchFamily="34" charset="0"/>
              </a:rPr>
              <a:t>Section-2:</a:t>
            </a:r>
          </a:p>
          <a:p>
            <a:pPr algn="ctr"/>
            <a:endParaRPr lang="en-US" altLang="en-US" sz="2000" b="1" dirty="0">
              <a:solidFill>
                <a:schemeClr val="bg1"/>
              </a:solidFill>
              <a:latin typeface="Trebuchet MS" panose="020B0603020202020204" pitchFamily="34" charset="0"/>
            </a:endParaRPr>
          </a:p>
          <a:p>
            <a:pPr algn="ctr"/>
            <a:r>
              <a:rPr lang="en-US" altLang="en-US" sz="3600" b="1" dirty="0">
                <a:solidFill>
                  <a:schemeClr val="bg1"/>
                </a:solidFill>
                <a:latin typeface="Trebuchet MS" panose="020B0603020202020204" pitchFamily="34" charset="0"/>
              </a:rPr>
              <a:t>Operation Plan and Capacity</a:t>
            </a:r>
          </a:p>
        </p:txBody>
      </p:sp>
    </p:spTree>
    <p:extLst>
      <p:ext uri="{BB962C8B-B14F-4D97-AF65-F5344CB8AC3E}">
        <p14:creationId xmlns:p14="http://schemas.microsoft.com/office/powerpoint/2010/main" val="8553541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443687192"/>
              </p:ext>
            </p:extLst>
          </p:nvPr>
        </p:nvGraphicFramePr>
        <p:xfrm>
          <a:off x="830645" y="1404352"/>
          <a:ext cx="7083645" cy="4368865"/>
        </p:xfrm>
        <a:graphic>
          <a:graphicData uri="http://schemas.openxmlformats.org/drawingml/2006/table">
            <a:tbl>
              <a:tblPr firstRow="1" firstCol="1" bandRow="1"/>
              <a:tblGrid>
                <a:gridCol w="861521">
                  <a:extLst>
                    <a:ext uri="{9D8B030D-6E8A-4147-A177-3AD203B41FA5}">
                      <a16:colId xmlns:a16="http://schemas.microsoft.com/office/drawing/2014/main" val="3037634934"/>
                    </a:ext>
                  </a:extLst>
                </a:gridCol>
                <a:gridCol w="1072637">
                  <a:extLst>
                    <a:ext uri="{9D8B030D-6E8A-4147-A177-3AD203B41FA5}">
                      <a16:colId xmlns:a16="http://schemas.microsoft.com/office/drawing/2014/main" val="841554409"/>
                    </a:ext>
                  </a:extLst>
                </a:gridCol>
                <a:gridCol w="1081983">
                  <a:extLst>
                    <a:ext uri="{9D8B030D-6E8A-4147-A177-3AD203B41FA5}">
                      <a16:colId xmlns:a16="http://schemas.microsoft.com/office/drawing/2014/main" val="707829441"/>
                    </a:ext>
                  </a:extLst>
                </a:gridCol>
                <a:gridCol w="945931">
                  <a:extLst>
                    <a:ext uri="{9D8B030D-6E8A-4147-A177-3AD203B41FA5}">
                      <a16:colId xmlns:a16="http://schemas.microsoft.com/office/drawing/2014/main" val="3686614940"/>
                    </a:ext>
                  </a:extLst>
                </a:gridCol>
                <a:gridCol w="966952">
                  <a:extLst>
                    <a:ext uri="{9D8B030D-6E8A-4147-A177-3AD203B41FA5}">
                      <a16:colId xmlns:a16="http://schemas.microsoft.com/office/drawing/2014/main" val="1610788526"/>
                    </a:ext>
                  </a:extLst>
                </a:gridCol>
                <a:gridCol w="1030014">
                  <a:extLst>
                    <a:ext uri="{9D8B030D-6E8A-4147-A177-3AD203B41FA5}">
                      <a16:colId xmlns:a16="http://schemas.microsoft.com/office/drawing/2014/main" val="528630655"/>
                    </a:ext>
                  </a:extLst>
                </a:gridCol>
                <a:gridCol w="1124607">
                  <a:extLst>
                    <a:ext uri="{9D8B030D-6E8A-4147-A177-3AD203B41FA5}">
                      <a16:colId xmlns:a16="http://schemas.microsoft.com/office/drawing/2014/main" val="1471499566"/>
                    </a:ext>
                  </a:extLst>
                </a:gridCol>
              </a:tblGrid>
              <a:tr h="253216">
                <a:tc rowSpan="2">
                  <a:txBody>
                    <a:bodyPr/>
                    <a:lstStyle/>
                    <a:p>
                      <a:pPr marL="62865" marR="47625"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2865" marR="47625"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2865" marR="47625"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Grades</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gridSpan="6">
                  <a:txBody>
                    <a:bodyPr/>
                    <a:lstStyle/>
                    <a:p>
                      <a:pPr marL="6604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Number of Students</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69050211"/>
                  </a:ext>
                </a:extLst>
              </a:tr>
              <a:tr h="570625">
                <a:tc vMerge="1">
                  <a:txBody>
                    <a:bodyPr/>
                    <a:lstStyle/>
                    <a:p>
                      <a:endParaRPr lang="en-US"/>
                    </a:p>
                  </a:txBody>
                  <a:tcPr/>
                </a:tc>
                <a:tc>
                  <a:txBody>
                    <a:bodyPr/>
                    <a:lstStyle/>
                    <a:p>
                      <a:pPr marL="66040" marR="6477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Year 1</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6040" marR="6477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2018-19</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Year 2</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2019-20</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Year 3</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2020-21</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Year 4</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2865"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2021-22</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604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Year 5</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6604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2022-23</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38735"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At Capacity</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p>
                      <a:pPr marL="0" marR="38735"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2024-25</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extLst>
                  <a:ext uri="{0D108BD9-81ED-4DB2-BD59-A6C34878D82A}">
                    <a16:rowId xmlns:a16="http://schemas.microsoft.com/office/drawing/2014/main" val="2819413765"/>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K</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6040" marR="6477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38735"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141202100"/>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1</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6040" marR="6477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72</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38735"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312405236"/>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2</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66040" marR="6477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72</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38735"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885395509"/>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3</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72</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071318604"/>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4</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72</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511256853"/>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5</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72</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510655122"/>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6</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2643975924"/>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7</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839572498"/>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8</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0</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4288327871"/>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9</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572660843"/>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10</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576791452"/>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11</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48</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60794290"/>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12</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Tahoma" panose="020B0604030504040204" pitchFamily="34" charset="0"/>
                        </a:rPr>
                        <a:t> </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rPr>
                        <a:t>96</a:t>
                      </a:r>
                    </a:p>
                  </a:txBody>
                  <a:tcPr marL="9525" marR="9525" marT="9525" marB="952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38394222"/>
                  </a:ext>
                </a:extLst>
              </a:tr>
              <a:tr h="253216">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Total</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360</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504</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696</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888</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b="1">
                          <a:solidFill>
                            <a:srgbClr val="000000"/>
                          </a:solidFill>
                          <a:effectLst/>
                          <a:latin typeface="Cambria" panose="02040503050406030204" pitchFamily="18" charset="0"/>
                          <a:ea typeface="Calibri" panose="020F0502020204030204" pitchFamily="34" charset="0"/>
                          <a:cs typeface="Tahoma" panose="020B0604030504040204" pitchFamily="34" charset="0"/>
                        </a:rPr>
                        <a:t>1032</a:t>
                      </a:r>
                      <a:endParaRPr lang="en-US" sz="140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tc>
                  <a:txBody>
                    <a:bodyPr/>
                    <a:lstStyle/>
                    <a:p>
                      <a:pPr marL="0" marR="0" algn="ctr">
                        <a:lnSpc>
                          <a:spcPct val="107000"/>
                        </a:lnSpc>
                        <a:spcBef>
                          <a:spcPts val="0"/>
                        </a:spcBef>
                        <a:spcAft>
                          <a:spcPts val="0"/>
                        </a:spcAft>
                      </a:pPr>
                      <a:r>
                        <a:rPr lang="en-US" sz="1400" b="1" dirty="0">
                          <a:solidFill>
                            <a:srgbClr val="000000"/>
                          </a:solidFill>
                          <a:effectLst/>
                          <a:latin typeface="Cambria" panose="02040503050406030204" pitchFamily="18" charset="0"/>
                          <a:ea typeface="Times New Roman" panose="02020603050405020304" pitchFamily="18" charset="0"/>
                          <a:cs typeface="Tahoma" panose="020B0604030504040204" pitchFamily="34" charset="0"/>
                        </a:rPr>
                        <a:t>1248</a:t>
                      </a:r>
                      <a:endParaRPr lang="en-US" sz="1400" dirty="0">
                        <a:solidFill>
                          <a:srgbClr val="000000"/>
                        </a:solidFill>
                        <a:effectLst/>
                        <a:latin typeface="Cambria" panose="02040503050406030204" pitchFamily="18" charset="0"/>
                        <a:ea typeface="Calibri" panose="020F0502020204030204" pitchFamily="34" charset="0"/>
                        <a:cs typeface="Calibri" panose="020F0502020204030204" pitchFamily="34" charset="0"/>
                      </a:endParaRPr>
                    </a:p>
                  </a:txBody>
                  <a:tcPr marL="9525" marR="9525" marT="9525" marB="952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CC"/>
                    </a:solidFill>
                  </a:tcPr>
                </a:tc>
                <a:extLst>
                  <a:ext uri="{0D108BD9-81ED-4DB2-BD59-A6C34878D82A}">
                    <a16:rowId xmlns:a16="http://schemas.microsoft.com/office/drawing/2014/main" val="1164800764"/>
                  </a:ext>
                </a:extLst>
              </a:tr>
            </a:tbl>
          </a:graphicData>
        </a:graphic>
      </p:graphicFrame>
      <p:sp>
        <p:nvSpPr>
          <p:cNvPr id="3"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Enrollment Growth</a:t>
            </a:r>
          </a:p>
        </p:txBody>
      </p:sp>
    </p:spTree>
    <p:extLst>
      <p:ext uri="{BB962C8B-B14F-4D97-AF65-F5344CB8AC3E}">
        <p14:creationId xmlns:p14="http://schemas.microsoft.com/office/powerpoint/2010/main" val="4294121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Staffing Growth</a:t>
            </a:r>
          </a:p>
        </p:txBody>
      </p:sp>
      <p:graphicFrame>
        <p:nvGraphicFramePr>
          <p:cNvPr id="2" name="Table 1"/>
          <p:cNvGraphicFramePr>
            <a:graphicFrameLocks noGrp="1"/>
          </p:cNvGraphicFramePr>
          <p:nvPr>
            <p:extLst>
              <p:ext uri="{D42A27DB-BD31-4B8C-83A1-F6EECF244321}">
                <p14:modId xmlns:p14="http://schemas.microsoft.com/office/powerpoint/2010/main" val="1743253437"/>
              </p:ext>
            </p:extLst>
          </p:nvPr>
        </p:nvGraphicFramePr>
        <p:xfrm>
          <a:off x="634981" y="999450"/>
          <a:ext cx="7975599" cy="5029620"/>
        </p:xfrm>
        <a:graphic>
          <a:graphicData uri="http://schemas.openxmlformats.org/drawingml/2006/table">
            <a:tbl>
              <a:tblPr/>
              <a:tblGrid>
                <a:gridCol w="371997">
                  <a:extLst>
                    <a:ext uri="{9D8B030D-6E8A-4147-A177-3AD203B41FA5}">
                      <a16:colId xmlns:a16="http://schemas.microsoft.com/office/drawing/2014/main" val="20000"/>
                    </a:ext>
                  </a:extLst>
                </a:gridCol>
                <a:gridCol w="2767652">
                  <a:extLst>
                    <a:ext uri="{9D8B030D-6E8A-4147-A177-3AD203B41FA5}">
                      <a16:colId xmlns:a16="http://schemas.microsoft.com/office/drawing/2014/main" val="20001"/>
                    </a:ext>
                  </a:extLst>
                </a:gridCol>
                <a:gridCol w="967190">
                  <a:extLst>
                    <a:ext uri="{9D8B030D-6E8A-4147-A177-3AD203B41FA5}">
                      <a16:colId xmlns:a16="http://schemas.microsoft.com/office/drawing/2014/main" val="20002"/>
                    </a:ext>
                  </a:extLst>
                </a:gridCol>
                <a:gridCol w="967190">
                  <a:extLst>
                    <a:ext uri="{9D8B030D-6E8A-4147-A177-3AD203B41FA5}">
                      <a16:colId xmlns:a16="http://schemas.microsoft.com/office/drawing/2014/main" val="20003"/>
                    </a:ext>
                  </a:extLst>
                </a:gridCol>
                <a:gridCol w="967190">
                  <a:extLst>
                    <a:ext uri="{9D8B030D-6E8A-4147-A177-3AD203B41FA5}">
                      <a16:colId xmlns:a16="http://schemas.microsoft.com/office/drawing/2014/main" val="20004"/>
                    </a:ext>
                  </a:extLst>
                </a:gridCol>
                <a:gridCol w="967190">
                  <a:extLst>
                    <a:ext uri="{9D8B030D-6E8A-4147-A177-3AD203B41FA5}">
                      <a16:colId xmlns:a16="http://schemas.microsoft.com/office/drawing/2014/main" val="20005"/>
                    </a:ext>
                  </a:extLst>
                </a:gridCol>
                <a:gridCol w="967190">
                  <a:extLst>
                    <a:ext uri="{9D8B030D-6E8A-4147-A177-3AD203B41FA5}">
                      <a16:colId xmlns:a16="http://schemas.microsoft.com/office/drawing/2014/main" val="20006"/>
                    </a:ext>
                  </a:extLst>
                </a:gridCol>
              </a:tblGrid>
              <a:tr h="493980">
                <a:tc gridSpan="7">
                  <a:txBody>
                    <a:bodyPr/>
                    <a:lstStyle/>
                    <a:p>
                      <a:pPr algn="l" fontAlgn="ctr"/>
                      <a:r>
                        <a:rPr lang="en-US" sz="1600" b="1" i="0" u="none" strike="noStrike">
                          <a:solidFill>
                            <a:srgbClr val="000000"/>
                          </a:solidFill>
                          <a:effectLst/>
                          <a:latin typeface="Cambria"/>
                        </a:rPr>
                        <a:t>Staffing Chart (FTE)</a:t>
                      </a:r>
                    </a:p>
                  </a:txBody>
                  <a:tcPr marL="12700" marR="12700" marT="12700" marB="0" anchor="ctr">
                    <a:lnL w="6350" cap="flat" cmpd="sng" algn="ctr">
                      <a:solidFill>
                        <a:srgbClr val="000000"/>
                      </a:solidFill>
                      <a:prstDash val="solid"/>
                      <a:round/>
                      <a:headEnd type="none" w="med" len="med"/>
                      <a:tailEnd type="none" w="med" len="med"/>
                    </a:lnL>
                    <a:lnR>
                      <a:noFill/>
                    </a:lnR>
                    <a:lnT>
                      <a:noFill/>
                    </a:lnT>
                    <a:lnB>
                      <a:noFill/>
                    </a:lnB>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02376">
                <a:tc>
                  <a:txBody>
                    <a:bodyPr/>
                    <a:lstStyle/>
                    <a:p>
                      <a:pPr algn="l" fontAlgn="ctr"/>
                      <a:r>
                        <a:rPr lang="uk-UA" sz="1600" b="1" i="0" u="none" strike="noStrike">
                          <a:solidFill>
                            <a:srgbClr val="000000"/>
                          </a:solidFill>
                          <a:effectLst/>
                          <a:latin typeface="Cambria"/>
                        </a:rPr>
                        <a: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ctr"/>
                      <a:r>
                        <a:rPr lang="en-US" sz="1600" b="1" i="0" u="none" strike="noStrike">
                          <a:solidFill>
                            <a:srgbClr val="000000"/>
                          </a:solidFill>
                          <a:effectLst/>
                          <a:latin typeface="Cambria"/>
                        </a:rPr>
                        <a:t>Position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a:solidFill>
                            <a:srgbClr val="000000"/>
                          </a:solidFill>
                          <a:effectLst/>
                          <a:latin typeface="Cambria"/>
                        </a:rPr>
                        <a:t>YEAR-1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a:solidFill>
                            <a:srgbClr val="000000"/>
                          </a:solidFill>
                          <a:effectLst/>
                          <a:latin typeface="Cambria"/>
                        </a:rPr>
                        <a:t>YEAR-2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a:solidFill>
                            <a:srgbClr val="000000"/>
                          </a:solidFill>
                          <a:effectLst/>
                          <a:latin typeface="Cambria"/>
                        </a:rPr>
                        <a:t>YEAR-3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a:solidFill>
                            <a:srgbClr val="000000"/>
                          </a:solidFill>
                          <a:effectLst/>
                          <a:latin typeface="Cambria"/>
                        </a:rPr>
                        <a:t>YEAR-4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a:solidFill>
                            <a:srgbClr val="000000"/>
                          </a:solidFill>
                          <a:effectLst/>
                          <a:latin typeface="Cambria"/>
                        </a:rPr>
                        <a:t>YEAR-5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02376">
                <a:tc>
                  <a:txBody>
                    <a:bodyPr/>
                    <a:lstStyle/>
                    <a:p>
                      <a:pPr algn="l"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Executive Director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2"/>
                  </a:ext>
                </a:extLst>
              </a:tr>
              <a:tr h="302376">
                <a:tc>
                  <a:txBody>
                    <a:bodyPr/>
                    <a:lstStyle/>
                    <a:p>
                      <a:pPr algn="l"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Principal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3"/>
                  </a:ext>
                </a:extLst>
              </a:tr>
              <a:tr h="302376">
                <a:tc>
                  <a:txBody>
                    <a:bodyPr/>
                    <a:lstStyle/>
                    <a:p>
                      <a:pPr algn="l" fontAlgn="b"/>
                      <a:r>
                        <a:rPr lang="en-US" sz="1600" b="0" i="0" u="none" strike="noStrike">
                          <a:solidFill>
                            <a:srgbClr val="000000"/>
                          </a:solidFill>
                          <a:effectLst/>
                          <a:latin typeface="Cambria"/>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Asst. Principal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4"/>
                  </a:ext>
                </a:extLst>
              </a:tr>
              <a:tr h="302376">
                <a:tc>
                  <a:txBody>
                    <a:bodyPr/>
                    <a:lstStyle/>
                    <a:p>
                      <a:pPr algn="l"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Business Manager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5"/>
                  </a:ext>
                </a:extLst>
              </a:tr>
              <a:tr h="302376">
                <a:tc>
                  <a:txBody>
                    <a:bodyPr/>
                    <a:lstStyle/>
                    <a:p>
                      <a:pPr algn="l" fontAlgn="b"/>
                      <a:r>
                        <a:rPr lang="en-US" sz="1600" b="0" i="0" u="none" strike="noStrike">
                          <a:solidFill>
                            <a:srgbClr val="000000"/>
                          </a:solidFill>
                          <a:effectLst/>
                          <a:latin typeface="Cambria"/>
                        </a:rPr>
                        <a:t>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Teacher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ru-RU" sz="1600" b="0" i="0" u="none" strike="noStrike">
                          <a:solidFill>
                            <a:srgbClr val="000000"/>
                          </a:solidFill>
                          <a:effectLst/>
                          <a:latin typeface="Cambria"/>
                        </a:rPr>
                        <a:t>34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50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62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6"/>
                  </a:ext>
                </a:extLst>
              </a:tr>
              <a:tr h="302376">
                <a:tc>
                  <a:txBody>
                    <a:bodyPr/>
                    <a:lstStyle/>
                    <a:p>
                      <a:pPr algn="l" fontAlgn="b"/>
                      <a:r>
                        <a:rPr lang="en-US" sz="1600" b="0" i="0" u="none" strike="noStrike">
                          <a:solidFill>
                            <a:srgbClr val="000000"/>
                          </a:solidFill>
                          <a:effectLst/>
                          <a:latin typeface="Cambria"/>
                        </a:rPr>
                        <a:t>6</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Teacher Aide</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7"/>
                  </a:ext>
                </a:extLst>
              </a:tr>
              <a:tr h="302376">
                <a:tc>
                  <a:txBody>
                    <a:bodyPr/>
                    <a:lstStyle/>
                    <a:p>
                      <a:pPr algn="l" fontAlgn="b"/>
                      <a:r>
                        <a:rPr lang="en-US" sz="1600" b="0" i="0" u="none" strike="noStrike">
                          <a:solidFill>
                            <a:srgbClr val="000000"/>
                          </a:solidFill>
                          <a:effectLst/>
                          <a:latin typeface="Cambria"/>
                        </a:rPr>
                        <a:t>7</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Secretary/Admin Assist.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4</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8"/>
                  </a:ext>
                </a:extLst>
              </a:tr>
              <a:tr h="302376">
                <a:tc>
                  <a:txBody>
                    <a:bodyPr/>
                    <a:lstStyle/>
                    <a:p>
                      <a:pPr algn="l" fontAlgn="b"/>
                      <a:r>
                        <a:rPr lang="en-US" sz="1600" b="0" i="0" u="none" strike="noStrike">
                          <a:solidFill>
                            <a:srgbClr val="000000"/>
                          </a:solidFill>
                          <a:effectLst/>
                          <a:latin typeface="Cambria"/>
                        </a:rPr>
                        <a:t>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Sp. Ed Teacher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09"/>
                  </a:ext>
                </a:extLst>
              </a:tr>
              <a:tr h="302376">
                <a:tc>
                  <a:txBody>
                    <a:bodyPr/>
                    <a:lstStyle/>
                    <a:p>
                      <a:pPr algn="l" fontAlgn="b"/>
                      <a:r>
                        <a:rPr lang="en-US" sz="1600" b="0" i="0" u="none" strike="noStrike">
                          <a:solidFill>
                            <a:srgbClr val="000000"/>
                          </a:solidFill>
                          <a:effectLst/>
                          <a:latin typeface="Cambria"/>
                        </a:rPr>
                        <a:t>9</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ESL Teacher</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0"/>
                  </a:ext>
                </a:extLst>
              </a:tr>
              <a:tr h="302376">
                <a:tc>
                  <a:txBody>
                    <a:bodyPr/>
                    <a:lstStyle/>
                    <a:p>
                      <a:pPr algn="l" fontAlgn="b"/>
                      <a:r>
                        <a:rPr lang="en-US" sz="1600" b="0" i="0" u="none" strike="noStrike">
                          <a:solidFill>
                            <a:srgbClr val="000000"/>
                          </a:solidFill>
                          <a:effectLst/>
                          <a:latin typeface="Cambria"/>
                        </a:rPr>
                        <a:t>10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Counselor (SEL)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1"/>
                  </a:ext>
                </a:extLst>
              </a:tr>
              <a:tr h="302376">
                <a:tc>
                  <a:txBody>
                    <a:bodyPr/>
                    <a:lstStyle/>
                    <a:p>
                      <a:pPr algn="l" fontAlgn="b"/>
                      <a:r>
                        <a:rPr lang="cs-CZ" sz="1600" b="0" i="0" u="none" strike="noStrike">
                          <a:solidFill>
                            <a:srgbClr val="000000"/>
                          </a:solidFill>
                          <a:effectLst/>
                          <a:latin typeface="Cambria"/>
                        </a:rPr>
                        <a:t>11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Medical Assistant</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2"/>
                  </a:ext>
                </a:extLst>
              </a:tr>
              <a:tr h="302376">
                <a:tc>
                  <a:txBody>
                    <a:bodyPr/>
                    <a:lstStyle/>
                    <a:p>
                      <a:pPr algn="l" fontAlgn="b"/>
                      <a:r>
                        <a:rPr lang="is-IS" sz="1600" b="0" i="0" u="none" strike="noStrike">
                          <a:solidFill>
                            <a:srgbClr val="000000"/>
                          </a:solidFill>
                          <a:effectLst/>
                          <a:latin typeface="Cambria"/>
                        </a:rPr>
                        <a:t>12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Librarian</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0" i="0" u="none" strike="noStrike">
                          <a:solidFill>
                            <a:srgbClr val="000000"/>
                          </a:solidFill>
                          <a:effectLst/>
                          <a:latin typeface="Cambria"/>
                        </a:rPr>
                        <a:t>2</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3"/>
                  </a:ext>
                </a:extLst>
              </a:tr>
              <a:tr h="302376">
                <a:tc>
                  <a:txBody>
                    <a:bodyPr/>
                    <a:lstStyle/>
                    <a:p>
                      <a:pPr algn="l" fontAlgn="b"/>
                      <a:r>
                        <a:rPr lang="is-IS" sz="1600" b="0" i="0" u="none" strike="noStrike">
                          <a:solidFill>
                            <a:srgbClr val="000000"/>
                          </a:solidFill>
                          <a:effectLst/>
                          <a:latin typeface="Cambria"/>
                        </a:rPr>
                        <a:t>13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l" fontAlgn="ctr"/>
                      <a:r>
                        <a:rPr lang="en-US" sz="1600" b="0" i="0" u="none" strike="noStrike">
                          <a:solidFill>
                            <a:srgbClr val="000000"/>
                          </a:solidFill>
                          <a:effectLst/>
                          <a:latin typeface="Cambria"/>
                        </a:rPr>
                        <a:t>IT Tech</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nb-NO" sz="1600" b="0" i="0" u="none" strike="noStrike">
                          <a:solidFill>
                            <a:srgbClr val="000000"/>
                          </a:solidFill>
                          <a:effectLst/>
                          <a:latin typeface="Cambria"/>
                        </a:rPr>
                        <a:t>0.5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0" i="0" u="none" strike="noStrike">
                          <a:solidFill>
                            <a:srgbClr val="000000"/>
                          </a:solidFill>
                          <a:effectLst/>
                          <a:latin typeface="Cambria"/>
                        </a:rPr>
                        <a:t>1</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4"/>
                  </a:ext>
                </a:extLst>
              </a:tr>
              <a:tr h="302376">
                <a:tc gridSpan="2">
                  <a:txBody>
                    <a:bodyPr/>
                    <a:lstStyle/>
                    <a:p>
                      <a:pPr algn="l" fontAlgn="ctr"/>
                      <a:r>
                        <a:rPr lang="en-US" sz="1600" b="1" i="0" u="none" strike="noStrike">
                          <a:solidFill>
                            <a:srgbClr val="000000"/>
                          </a:solidFill>
                          <a:effectLst/>
                          <a:latin typeface="Cambria"/>
                        </a:rPr>
                        <a:t>Total</a:t>
                      </a:r>
                    </a:p>
                  </a:txBody>
                  <a:tcPr marL="12700" marR="12700" marT="127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hMerge="1">
                  <a:txBody>
                    <a:bodyPr/>
                    <a:lstStyle/>
                    <a:p>
                      <a:endParaRPr lang="en-US"/>
                    </a:p>
                  </a:txBody>
                  <a:tcPr/>
                </a:tc>
                <a:tc>
                  <a:txBody>
                    <a:bodyPr/>
                    <a:lstStyle/>
                    <a:p>
                      <a:pPr algn="ctr" fontAlgn="b"/>
                      <a:r>
                        <a:rPr lang="nb-NO" sz="1600" b="1" i="0" u="none" strike="noStrike">
                          <a:solidFill>
                            <a:srgbClr val="000000"/>
                          </a:solidFill>
                          <a:effectLst/>
                          <a:latin typeface="Cambria"/>
                        </a:rPr>
                        <a:t>25.5</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a:solidFill>
                            <a:srgbClr val="000000"/>
                          </a:solidFill>
                          <a:effectLst/>
                          <a:latin typeface="Cambria"/>
                        </a:rPr>
                        <a:t>40</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a:solidFill>
                            <a:srgbClr val="000000"/>
                          </a:solidFill>
                          <a:effectLst/>
                          <a:latin typeface="Cambria"/>
                        </a:rPr>
                        <a:t>53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is-IS" sz="1600" b="1" i="0" u="none" strike="noStrike">
                          <a:solidFill>
                            <a:srgbClr val="000000"/>
                          </a:solidFill>
                          <a:effectLst/>
                          <a:latin typeface="Cambria"/>
                        </a:rPr>
                        <a:t>73</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tc>
                  <a:txBody>
                    <a:bodyPr/>
                    <a:lstStyle/>
                    <a:p>
                      <a:pPr algn="ctr" fontAlgn="b"/>
                      <a:r>
                        <a:rPr lang="en-US" sz="1600" b="1" i="0" u="none" strike="noStrike" dirty="0">
                          <a:solidFill>
                            <a:srgbClr val="000000"/>
                          </a:solidFill>
                          <a:effectLst/>
                          <a:latin typeface="Cambria"/>
                        </a:rPr>
                        <a:t>88</a:t>
                      </a:r>
                    </a:p>
                  </a:txBody>
                  <a:tcPr marL="12700" marR="12700" marT="127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99"/>
                    </a:solidFill>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532696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Organizational Chart</a:t>
            </a:r>
          </a:p>
        </p:txBody>
      </p:sp>
      <p:grpSp>
        <p:nvGrpSpPr>
          <p:cNvPr id="27" name="Group 26"/>
          <p:cNvGrpSpPr/>
          <p:nvPr/>
        </p:nvGrpSpPr>
        <p:grpSpPr>
          <a:xfrm>
            <a:off x="1528656" y="1224052"/>
            <a:ext cx="6313798" cy="5348809"/>
            <a:chOff x="1562702" y="1535337"/>
            <a:chExt cx="6313798" cy="5348809"/>
          </a:xfrm>
        </p:grpSpPr>
        <p:sp>
          <p:nvSpPr>
            <p:cNvPr id="3" name="Line 22"/>
            <p:cNvSpPr>
              <a:spLocks noChangeShapeType="1"/>
            </p:cNvSpPr>
            <p:nvPr/>
          </p:nvSpPr>
          <p:spPr bwMode="auto">
            <a:xfrm>
              <a:off x="4510930" y="2702299"/>
              <a:ext cx="0" cy="366712"/>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 name="Line 21"/>
            <p:cNvSpPr>
              <a:spLocks noChangeShapeType="1"/>
            </p:cNvSpPr>
            <p:nvPr/>
          </p:nvSpPr>
          <p:spPr bwMode="auto">
            <a:xfrm>
              <a:off x="4510930" y="3434136"/>
              <a:ext cx="0" cy="274638"/>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20"/>
            <p:cNvSpPr>
              <a:spLocks noChangeArrowheads="1"/>
            </p:cNvSpPr>
            <p:nvPr/>
          </p:nvSpPr>
          <p:spPr bwMode="auto">
            <a:xfrm>
              <a:off x="2783933" y="1535337"/>
              <a:ext cx="3429000" cy="342900"/>
            </a:xfrm>
            <a:prstGeom prst="flowChartAlternateProcess">
              <a:avLst/>
            </a:prstGeom>
            <a:solidFill>
              <a:srgbClr val="000000"/>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bg1"/>
                  </a:solidFill>
                  <a:effectLst/>
                  <a:latin typeface="Arial" panose="020B0604020202020204" pitchFamily="34" charset="0"/>
                  <a:ea typeface="Times New Roman" panose="02020603050405020304" pitchFamily="18" charset="0"/>
                  <a:cs typeface="Arial" panose="020B0604020202020204" pitchFamily="34" charset="0"/>
                </a:rPr>
                <a:t>LEAD Education Foundation</a:t>
              </a:r>
              <a:endParaRPr kumimoji="0" lang="en-US" altLang="en-US" sz="1800" b="0" i="0" u="none" strike="noStrike" cap="none" normalizeH="0" baseline="0" dirty="0">
                <a:ln>
                  <a:noFill/>
                </a:ln>
                <a:solidFill>
                  <a:schemeClr val="bg1"/>
                </a:solidFill>
                <a:effectLst/>
                <a:latin typeface="Arial" panose="020B0604020202020204" pitchFamily="34" charset="0"/>
              </a:endParaRPr>
            </a:p>
          </p:txBody>
        </p:sp>
        <p:sp>
          <p:nvSpPr>
            <p:cNvPr id="6" name="AutoShape 19"/>
            <p:cNvSpPr>
              <a:spLocks noChangeArrowheads="1"/>
            </p:cNvSpPr>
            <p:nvPr/>
          </p:nvSpPr>
          <p:spPr bwMode="auto">
            <a:xfrm>
              <a:off x="2786905" y="2380036"/>
              <a:ext cx="3416300" cy="3175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Executive Director</a:t>
              </a:r>
              <a:endParaRPr kumimoji="0" lang="en-US" altLang="en-US" sz="4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AutoShape 18"/>
            <p:cNvSpPr>
              <a:spLocks noChangeArrowheads="1"/>
            </p:cNvSpPr>
            <p:nvPr/>
          </p:nvSpPr>
          <p:spPr bwMode="auto">
            <a:xfrm>
              <a:off x="1562702" y="3003924"/>
              <a:ext cx="6020546" cy="3880222"/>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LEAD Academy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8" name="AutoShape 17"/>
            <p:cNvSpPr>
              <a:spLocks noChangeArrowheads="1"/>
            </p:cNvSpPr>
            <p:nvPr/>
          </p:nvSpPr>
          <p:spPr bwMode="auto">
            <a:xfrm>
              <a:off x="3482230" y="3715124"/>
              <a:ext cx="2057400" cy="31115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Principal</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AutoShape 16"/>
            <p:cNvSpPr>
              <a:spLocks noChangeArrowheads="1"/>
            </p:cNvSpPr>
            <p:nvPr/>
          </p:nvSpPr>
          <p:spPr bwMode="auto">
            <a:xfrm>
              <a:off x="3596530" y="4542211"/>
              <a:ext cx="1828800" cy="5715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Assistant Principal</a:t>
              </a:r>
              <a:endParaRPr kumimoji="0" lang="en-US" altLang="en-US" sz="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(Dean of Student)</a:t>
              </a:r>
              <a:endParaRPr kumimoji="0" lang="en-US" altLang="en-US" sz="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 (HR &amp; Discipline)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0" name="AutoShape 15"/>
            <p:cNvSpPr>
              <a:spLocks noChangeArrowheads="1"/>
            </p:cNvSpPr>
            <p:nvPr/>
          </p:nvSpPr>
          <p:spPr bwMode="auto">
            <a:xfrm>
              <a:off x="5539630" y="4542211"/>
              <a:ext cx="1714500" cy="5715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Assistant Principal</a:t>
              </a:r>
              <a:endParaRPr kumimoji="0" lang="en-US" altLang="en-US" sz="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Dean of Instruction</a:t>
              </a:r>
              <a:endParaRPr kumimoji="0" lang="en-US" altLang="en-US" sz="400" b="0" i="0" u="none" strike="noStrike" cap="none" normalizeH="0" baseline="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(Curriculum &amp; Instruction)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AutoShape 14"/>
            <p:cNvSpPr>
              <a:spLocks noChangeArrowheads="1"/>
            </p:cNvSpPr>
            <p:nvPr/>
          </p:nvSpPr>
          <p:spPr bwMode="auto">
            <a:xfrm>
              <a:off x="1767730" y="4558086"/>
              <a:ext cx="1714500" cy="549275"/>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Business Manager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AutoShape 13"/>
            <p:cNvSpPr>
              <a:spLocks noChangeArrowheads="1"/>
            </p:cNvSpPr>
            <p:nvPr/>
          </p:nvSpPr>
          <p:spPr bwMode="auto">
            <a:xfrm>
              <a:off x="1767730" y="5570911"/>
              <a:ext cx="1714500" cy="9144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 AP Clerk</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Benefits Coordinator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 Payroll Coordinator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AutoShape 12"/>
            <p:cNvSpPr>
              <a:spLocks noChangeArrowheads="1"/>
            </p:cNvSpPr>
            <p:nvPr/>
          </p:nvSpPr>
          <p:spPr bwMode="auto">
            <a:xfrm>
              <a:off x="3596530" y="5570911"/>
              <a:ext cx="1828800" cy="9144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 Administrative Assistant</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Food Services Supervisor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3. Custodian</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4. School Nurse</a:t>
              </a: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/Medical Aide</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5. Attendance Clerk</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AutoShape 11"/>
            <p:cNvSpPr>
              <a:spLocks noChangeArrowheads="1"/>
            </p:cNvSpPr>
            <p:nvPr/>
          </p:nvSpPr>
          <p:spPr bwMode="auto">
            <a:xfrm>
              <a:off x="5539630" y="5570911"/>
              <a:ext cx="1714500" cy="914400"/>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1. Special Ed. Coordinator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2. </a:t>
              </a: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Counselor (SEL)</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3. BE/ESL Coordinator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4. Gifted/Talented Coordinator</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5. Teachers</a:t>
              </a:r>
              <a:endParaRPr kumimoji="0" lang="en-US" altLang="en-US" sz="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chemeClr val="tx1"/>
                  </a:solidFill>
                  <a:effectLst/>
                  <a:latin typeface="Helvetica" panose="020B0604020202020204" pitchFamily="34" charset="0"/>
                  <a:ea typeface="Times New Roman" panose="02020603050405020304" pitchFamily="18" charset="0"/>
                  <a:cs typeface="Times New Roman" panose="02020603050405020304" pitchFamily="18" charset="0"/>
                </a:rPr>
                <a:t>6. Teachers Aids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Line 10"/>
            <p:cNvSpPr>
              <a:spLocks noChangeShapeType="1"/>
            </p:cNvSpPr>
            <p:nvPr/>
          </p:nvSpPr>
          <p:spPr bwMode="auto">
            <a:xfrm>
              <a:off x="4510930" y="4045324"/>
              <a:ext cx="0" cy="466725"/>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Line 9"/>
            <p:cNvSpPr>
              <a:spLocks noChangeShapeType="1"/>
            </p:cNvSpPr>
            <p:nvPr/>
          </p:nvSpPr>
          <p:spPr bwMode="auto">
            <a:xfrm flipH="1">
              <a:off x="3139330" y="3999286"/>
              <a:ext cx="352425" cy="512763"/>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Line 8"/>
            <p:cNvSpPr>
              <a:spLocks noChangeShapeType="1"/>
            </p:cNvSpPr>
            <p:nvPr/>
          </p:nvSpPr>
          <p:spPr bwMode="auto">
            <a:xfrm>
              <a:off x="5520580" y="4045324"/>
              <a:ext cx="133350" cy="466725"/>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Line 7"/>
            <p:cNvSpPr>
              <a:spLocks noChangeShapeType="1"/>
            </p:cNvSpPr>
            <p:nvPr/>
          </p:nvSpPr>
          <p:spPr bwMode="auto">
            <a:xfrm>
              <a:off x="2682130" y="5110536"/>
              <a:ext cx="0" cy="457200"/>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Line 6"/>
            <p:cNvSpPr>
              <a:spLocks noChangeShapeType="1"/>
            </p:cNvSpPr>
            <p:nvPr/>
          </p:nvSpPr>
          <p:spPr bwMode="auto">
            <a:xfrm>
              <a:off x="4510930" y="5110536"/>
              <a:ext cx="0" cy="457200"/>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Line 5"/>
            <p:cNvSpPr>
              <a:spLocks noChangeShapeType="1"/>
            </p:cNvSpPr>
            <p:nvPr/>
          </p:nvSpPr>
          <p:spPr bwMode="auto">
            <a:xfrm>
              <a:off x="6339730" y="5110536"/>
              <a:ext cx="0" cy="457200"/>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Line 4"/>
            <p:cNvSpPr>
              <a:spLocks noChangeShapeType="1"/>
            </p:cNvSpPr>
            <p:nvPr/>
          </p:nvSpPr>
          <p:spPr bwMode="auto">
            <a:xfrm>
              <a:off x="6223199" y="1760911"/>
              <a:ext cx="406201" cy="238123"/>
            </a:xfrm>
            <a:prstGeom prst="line">
              <a:avLst/>
            </a:prstGeom>
            <a:noFill/>
            <a:ln w="28575">
              <a:solidFill>
                <a:srgbClr val="000000"/>
              </a:solidFill>
              <a:prstDash val="sysDot"/>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Line 3"/>
            <p:cNvSpPr>
              <a:spLocks noChangeShapeType="1"/>
            </p:cNvSpPr>
            <p:nvPr/>
          </p:nvSpPr>
          <p:spPr bwMode="auto">
            <a:xfrm flipH="1">
              <a:off x="4498230" y="1889499"/>
              <a:ext cx="12700" cy="501650"/>
            </a:xfrm>
            <a:prstGeom prst="line">
              <a:avLst/>
            </a:prstGeom>
            <a:noFill/>
            <a:ln w="28575">
              <a:solidFill>
                <a:srgbClr val="000000"/>
              </a:solidFill>
              <a:round/>
              <a:headEn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AutoShape 2"/>
            <p:cNvSpPr>
              <a:spLocks noChangeArrowheads="1"/>
            </p:cNvSpPr>
            <p:nvPr/>
          </p:nvSpPr>
          <p:spPr bwMode="auto">
            <a:xfrm>
              <a:off x="6639666" y="1999845"/>
              <a:ext cx="1236834" cy="315498"/>
            </a:xfrm>
            <a:prstGeom prst="flowChartAlternateProcess">
              <a:avLst/>
            </a:prstGeom>
            <a:solidFill>
              <a:srgbClr val="C0C0C0">
                <a:alpha val="47000"/>
              </a:srgbClr>
            </a:solidFill>
            <a:ln w="381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CMO</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Line 1"/>
            <p:cNvSpPr>
              <a:spLocks noChangeShapeType="1"/>
            </p:cNvSpPr>
            <p:nvPr/>
          </p:nvSpPr>
          <p:spPr bwMode="auto">
            <a:xfrm flipH="1">
              <a:off x="6182043" y="2315343"/>
              <a:ext cx="453046" cy="281782"/>
            </a:xfrm>
            <a:prstGeom prst="line">
              <a:avLst/>
            </a:prstGeom>
            <a:noFill/>
            <a:ln w="28575">
              <a:solidFill>
                <a:srgbClr val="000000"/>
              </a:solidFill>
              <a:prstDash val="sysDot"/>
              <a:round/>
              <a:headEnd type="triangle" w="med" len="med"/>
              <a:tailEnd type="triangle" w="med" len="med"/>
            </a:ln>
            <a:extLst>
              <a:ext uri="{909E8E84-426E-40dd-AFC4-6F175D3DCCD1}">
                <a14:hiddenFill xmlns=""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5" name="Rectangle 23"/>
          <p:cNvSpPr>
            <a:spLocks noChangeArrowheads="1"/>
          </p:cNvSpPr>
          <p:nvPr/>
        </p:nvSpPr>
        <p:spPr bwMode="auto">
          <a:xfrm>
            <a:off x="0" y="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543118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Role of Service Provider</a:t>
            </a:r>
          </a:p>
        </p:txBody>
      </p:sp>
      <p:sp>
        <p:nvSpPr>
          <p:cNvPr id="3" name="Text Box 4"/>
          <p:cNvSpPr txBox="1">
            <a:spLocks noChangeArrowheads="1"/>
          </p:cNvSpPr>
          <p:nvPr/>
        </p:nvSpPr>
        <p:spPr bwMode="auto">
          <a:xfrm>
            <a:off x="386443" y="1333500"/>
            <a:ext cx="8371114" cy="447814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indent="-457200">
              <a:spcBef>
                <a:spcPct val="20000"/>
              </a:spcBef>
              <a:buChar char="•"/>
              <a:defRPr sz="2400">
                <a:solidFill>
                  <a:schemeClr val="bg1"/>
                </a:solidFill>
                <a:latin typeface="Trebuchet MS" panose="020B0603020202020204" pitchFamily="34" charset="0"/>
              </a:defRPr>
            </a:lvl1pPr>
            <a:lvl2pPr marL="742950" indent="-285750">
              <a:spcBef>
                <a:spcPct val="20000"/>
              </a:spcBef>
              <a:defRPr sz="2800">
                <a:solidFill>
                  <a:schemeClr val="bg1"/>
                </a:solidFill>
                <a:latin typeface="Trebuchet MS" panose="020B0603020202020204" pitchFamily="34" charset="0"/>
              </a:defRPr>
            </a:lvl2pPr>
            <a:lvl3pPr marL="1143000" indent="-228600">
              <a:spcBef>
                <a:spcPct val="20000"/>
              </a:spcBef>
              <a:buChar char="•"/>
              <a:defRPr sz="2400">
                <a:solidFill>
                  <a:schemeClr val="tx1"/>
                </a:solidFill>
                <a:latin typeface="Trebuchet MS" panose="020B0603020202020204" pitchFamily="34" charset="0"/>
              </a:defRPr>
            </a:lvl3pPr>
            <a:lvl4pPr marL="1600200" indent="-228600">
              <a:spcBef>
                <a:spcPct val="20000"/>
              </a:spcBef>
              <a:buChar char="–"/>
              <a:defRPr sz="2000">
                <a:solidFill>
                  <a:schemeClr val="tx1"/>
                </a:solidFill>
                <a:latin typeface="Trebuchet MS" panose="020B0603020202020204" pitchFamily="34" charset="0"/>
              </a:defRPr>
            </a:lvl4pPr>
            <a:lvl5pPr marL="2057400" indent="-228600">
              <a:spcBef>
                <a:spcPct val="20000"/>
              </a:spcBef>
              <a:buChar char="»"/>
              <a:defRPr sz="2000">
                <a:solidFill>
                  <a:schemeClr val="tx1"/>
                </a:solidFill>
                <a:latin typeface="Trebuchet MS" panose="020B0603020202020204" pitchFamily="34" charset="0"/>
              </a:defRPr>
            </a:lvl5pPr>
            <a:lvl6pPr marL="2514600" indent="-228600" eaLnBrk="0" fontAlgn="base" hangingPunct="0">
              <a:spcBef>
                <a:spcPct val="20000"/>
              </a:spcBef>
              <a:spcAft>
                <a:spcPct val="0"/>
              </a:spcAft>
              <a:buChar char="»"/>
              <a:defRPr sz="2000">
                <a:solidFill>
                  <a:schemeClr val="tx1"/>
                </a:solidFill>
                <a:latin typeface="Trebuchet MS" panose="020B0603020202020204" pitchFamily="34" charset="0"/>
              </a:defRPr>
            </a:lvl6pPr>
            <a:lvl7pPr marL="2971800" indent="-228600" eaLnBrk="0" fontAlgn="base" hangingPunct="0">
              <a:spcBef>
                <a:spcPct val="20000"/>
              </a:spcBef>
              <a:spcAft>
                <a:spcPct val="0"/>
              </a:spcAft>
              <a:buChar char="»"/>
              <a:defRPr sz="2000">
                <a:solidFill>
                  <a:schemeClr val="tx1"/>
                </a:solidFill>
                <a:latin typeface="Trebuchet MS" panose="020B0603020202020204" pitchFamily="34" charset="0"/>
              </a:defRPr>
            </a:lvl7pPr>
            <a:lvl8pPr marL="3429000" indent="-228600" eaLnBrk="0" fontAlgn="base" hangingPunct="0">
              <a:spcBef>
                <a:spcPct val="20000"/>
              </a:spcBef>
              <a:spcAft>
                <a:spcPct val="0"/>
              </a:spcAft>
              <a:buChar char="»"/>
              <a:defRPr sz="2000">
                <a:solidFill>
                  <a:schemeClr val="tx1"/>
                </a:solidFill>
                <a:latin typeface="Trebuchet MS" panose="020B0603020202020204" pitchFamily="34" charset="0"/>
              </a:defRPr>
            </a:lvl8pPr>
            <a:lvl9pPr marL="3886200" indent="-228600" eaLnBrk="0" fontAlgn="base" hangingPunct="0">
              <a:spcBef>
                <a:spcPct val="20000"/>
              </a:spcBef>
              <a:spcAft>
                <a:spcPct val="0"/>
              </a:spcAft>
              <a:buChar char="»"/>
              <a:defRPr sz="2000">
                <a:solidFill>
                  <a:schemeClr val="tx1"/>
                </a:solidFill>
                <a:latin typeface="Trebuchet MS" panose="020B0603020202020204" pitchFamily="34" charset="0"/>
              </a:defRPr>
            </a:lvl9pPr>
          </a:lstStyle>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Review Building Design, Construction, &amp; Remodeling</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Monitor &amp; Evaluate Curriculum and Instruction</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Oversee School Management &amp; Operation</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Evaluate &amp; Recommend HR Services/Hiring</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Conduct Professional Development</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Select and monitor Database and Software </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Set up Gifted and Talented Program</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Create College Guidance &amp; Counseling Services</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Establish Partnership with Universities</a:t>
            </a:r>
          </a:p>
          <a:p>
            <a:pPr eaLnBrk="1" hangingPunct="1">
              <a:spcBef>
                <a:spcPct val="0"/>
              </a:spcBef>
              <a:spcAft>
                <a:spcPts val="600"/>
              </a:spcAft>
              <a:buFont typeface="Trebuchet MS" panose="020B0603020202020204" pitchFamily="34" charset="0"/>
              <a:buAutoNum type="arabicPeriod"/>
            </a:pPr>
            <a:r>
              <a:rPr lang="en-US" altLang="en-US" b="1" dirty="0">
                <a:solidFill>
                  <a:schemeClr val="tx1"/>
                </a:solidFill>
              </a:rPr>
              <a:t> Oversee STEM Related Science Fairs (Robotics etc.)</a:t>
            </a:r>
          </a:p>
        </p:txBody>
      </p:sp>
    </p:spTree>
    <p:extLst>
      <p:ext uri="{BB962C8B-B14F-4D97-AF65-F5344CB8AC3E}">
        <p14:creationId xmlns:p14="http://schemas.microsoft.com/office/powerpoint/2010/main" val="1780612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638312"/>
            <a:ext cx="9144000" cy="1703602"/>
          </a:xfrm>
          <a:prstGeom prst="rect">
            <a:avLst/>
          </a:prstGeom>
          <a:solidFill>
            <a:srgbClr val="FF00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4000" b="1" dirty="0">
                <a:solidFill>
                  <a:schemeClr val="bg1"/>
                </a:solidFill>
                <a:latin typeface="Trebuchet MS" panose="020B0603020202020204" pitchFamily="34" charset="0"/>
              </a:rPr>
              <a:t>Section-3:</a:t>
            </a:r>
          </a:p>
          <a:p>
            <a:pPr algn="ctr"/>
            <a:endParaRPr lang="en-US" altLang="en-US" sz="2000" b="1" dirty="0">
              <a:solidFill>
                <a:schemeClr val="bg1"/>
              </a:solidFill>
              <a:latin typeface="Trebuchet MS" panose="020B0603020202020204" pitchFamily="34" charset="0"/>
            </a:endParaRPr>
          </a:p>
          <a:p>
            <a:pPr algn="ctr"/>
            <a:r>
              <a:rPr lang="en-US" altLang="en-US" sz="3600" b="1" dirty="0">
                <a:solidFill>
                  <a:schemeClr val="bg1"/>
                </a:solidFill>
                <a:latin typeface="Trebuchet MS" panose="020B0603020202020204" pitchFamily="34" charset="0"/>
              </a:rPr>
              <a:t>Financial Plan and Capacity</a:t>
            </a:r>
          </a:p>
        </p:txBody>
      </p:sp>
    </p:spTree>
    <p:extLst>
      <p:ext uri="{BB962C8B-B14F-4D97-AF65-F5344CB8AC3E}">
        <p14:creationId xmlns:p14="http://schemas.microsoft.com/office/powerpoint/2010/main" val="21234263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Budget</a:t>
            </a:r>
          </a:p>
        </p:txBody>
      </p:sp>
      <p:graphicFrame>
        <p:nvGraphicFramePr>
          <p:cNvPr id="3" name="Table 2"/>
          <p:cNvGraphicFramePr>
            <a:graphicFrameLocks noGrp="1"/>
          </p:cNvGraphicFramePr>
          <p:nvPr>
            <p:extLst>
              <p:ext uri="{D42A27DB-BD31-4B8C-83A1-F6EECF244321}">
                <p14:modId xmlns:p14="http://schemas.microsoft.com/office/powerpoint/2010/main" val="2688815039"/>
              </p:ext>
            </p:extLst>
          </p:nvPr>
        </p:nvGraphicFramePr>
        <p:xfrm>
          <a:off x="591648" y="1114966"/>
          <a:ext cx="8054504" cy="2507265"/>
        </p:xfrm>
        <a:graphic>
          <a:graphicData uri="http://schemas.openxmlformats.org/drawingml/2006/table">
            <a:tbl>
              <a:tblPr/>
              <a:tblGrid>
                <a:gridCol w="411544">
                  <a:extLst>
                    <a:ext uri="{9D8B030D-6E8A-4147-A177-3AD203B41FA5}">
                      <a16:colId xmlns:a16="http://schemas.microsoft.com/office/drawing/2014/main" val="2738711746"/>
                    </a:ext>
                  </a:extLst>
                </a:gridCol>
                <a:gridCol w="1743135">
                  <a:extLst>
                    <a:ext uri="{9D8B030D-6E8A-4147-A177-3AD203B41FA5}">
                      <a16:colId xmlns:a16="http://schemas.microsoft.com/office/drawing/2014/main" val="3028322798"/>
                    </a:ext>
                  </a:extLst>
                </a:gridCol>
                <a:gridCol w="1055451">
                  <a:extLst>
                    <a:ext uri="{9D8B030D-6E8A-4147-A177-3AD203B41FA5}">
                      <a16:colId xmlns:a16="http://schemas.microsoft.com/office/drawing/2014/main" val="2274403512"/>
                    </a:ext>
                  </a:extLst>
                </a:gridCol>
                <a:gridCol w="1162456">
                  <a:extLst>
                    <a:ext uri="{9D8B030D-6E8A-4147-A177-3AD203B41FA5}">
                      <a16:colId xmlns:a16="http://schemas.microsoft.com/office/drawing/2014/main" val="1243916016"/>
                    </a:ext>
                  </a:extLst>
                </a:gridCol>
                <a:gridCol w="1167319">
                  <a:extLst>
                    <a:ext uri="{9D8B030D-6E8A-4147-A177-3AD203B41FA5}">
                      <a16:colId xmlns:a16="http://schemas.microsoft.com/office/drawing/2014/main" val="2290319698"/>
                    </a:ext>
                  </a:extLst>
                </a:gridCol>
                <a:gridCol w="1298642">
                  <a:extLst>
                    <a:ext uri="{9D8B030D-6E8A-4147-A177-3AD203B41FA5}">
                      <a16:colId xmlns:a16="http://schemas.microsoft.com/office/drawing/2014/main" val="3431643670"/>
                    </a:ext>
                  </a:extLst>
                </a:gridCol>
                <a:gridCol w="1215957">
                  <a:extLst>
                    <a:ext uri="{9D8B030D-6E8A-4147-A177-3AD203B41FA5}">
                      <a16:colId xmlns:a16="http://schemas.microsoft.com/office/drawing/2014/main" val="4230272591"/>
                    </a:ext>
                  </a:extLst>
                </a:gridCol>
              </a:tblGrid>
              <a:tr h="220338">
                <a:tc>
                  <a:txBody>
                    <a:bodyPr/>
                    <a:lstStyle/>
                    <a:p>
                      <a:pPr algn="ctr" fontAlgn="b"/>
                      <a:endParaRPr lang="en-US" sz="1000" b="0" i="0" u="none" strike="noStrike">
                        <a:effectLst/>
                        <a:latin typeface="Tahoma" panose="020B0604030504040204" pitchFamily="34" charset="0"/>
                      </a:endParaRPr>
                    </a:p>
                  </a:txBody>
                  <a:tcPr marL="4763" marR="4763" marT="4763" marB="0" anchor="b">
                    <a:lnL>
                      <a:noFill/>
                    </a:lnL>
                    <a:lnR>
                      <a:noFill/>
                    </a:lnR>
                    <a:lnT>
                      <a:noFill/>
                    </a:lnT>
                    <a:lnB>
                      <a:noFill/>
                    </a:lnB>
                  </a:tcPr>
                </a:tc>
                <a:tc>
                  <a:txBody>
                    <a:bodyPr/>
                    <a:lstStyle/>
                    <a:p>
                      <a:pPr algn="l" fontAlgn="b"/>
                      <a:endParaRPr lang="en-US" sz="1000" b="0" i="0" u="none" strike="noStrike">
                        <a:effectLst/>
                        <a:latin typeface="Tahoma" panose="020B0604030504040204" pitchFamily="34" charset="0"/>
                      </a:endParaRPr>
                    </a:p>
                  </a:txBody>
                  <a:tcPr marL="4763" marR="4763" marT="47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b"/>
                      <a:r>
                        <a:rPr lang="en-US" sz="1600" b="1" i="0" u="none" strike="noStrike" dirty="0">
                          <a:effectLst/>
                          <a:latin typeface="Cambria" panose="02040503050406030204" pitchFamily="18" charset="0"/>
                        </a:rPr>
                        <a:t>YEAR-1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600" b="1" i="0" u="none" strike="noStrike">
                          <a:effectLst/>
                          <a:latin typeface="Cambria" panose="02040503050406030204" pitchFamily="18" charset="0"/>
                        </a:rPr>
                        <a:t>YEAR-2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600" b="1" i="0" u="none" strike="noStrike">
                          <a:effectLst/>
                          <a:latin typeface="Cambria" panose="02040503050406030204" pitchFamily="18" charset="0"/>
                        </a:rPr>
                        <a:t>YEAR-3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600" b="1" i="0" u="none" strike="noStrike">
                          <a:effectLst/>
                          <a:latin typeface="Cambria" panose="02040503050406030204" pitchFamily="18" charset="0"/>
                        </a:rPr>
                        <a:t>YEAR-4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ctr" fontAlgn="b"/>
                      <a:r>
                        <a:rPr lang="en-US" sz="1600" b="1" i="0" u="none" strike="noStrike">
                          <a:effectLst/>
                          <a:latin typeface="Cambria" panose="02040503050406030204" pitchFamily="18" charset="0"/>
                        </a:rPr>
                        <a:t>YEAR-5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extLst>
                  <a:ext uri="{0D108BD9-81ED-4DB2-BD59-A6C34878D82A}">
                    <a16:rowId xmlns:a16="http://schemas.microsoft.com/office/drawing/2014/main" val="3486335828"/>
                  </a:ext>
                </a:extLst>
              </a:tr>
              <a:tr h="220338">
                <a:tc>
                  <a:txBody>
                    <a:bodyPr/>
                    <a:lstStyle/>
                    <a:p>
                      <a:pPr algn="ctr" fontAlgn="b"/>
                      <a:endParaRPr lang="en-US" sz="1000" b="0" i="0" u="none" strike="noStrike">
                        <a:effectLst/>
                        <a:latin typeface="Tahoma" panose="020B0604030504040204" pitchFamily="34" charset="0"/>
                      </a:endParaRPr>
                    </a:p>
                  </a:txBody>
                  <a:tcPr marL="4763" marR="4763" marT="4763"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Tahoma" panose="020B0604030504040204" pitchFamily="34" charset="0"/>
                      </a:endParaRPr>
                    </a:p>
                  </a:txBody>
                  <a:tcPr marL="4763" marR="4763" marT="4763"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a:effectLst/>
                          <a:latin typeface="Cambria" panose="02040503050406030204" pitchFamily="18" charset="0"/>
                        </a:rPr>
                        <a:t>2018-19</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dirty="0">
                          <a:effectLst/>
                          <a:latin typeface="Cambria" panose="02040503050406030204" pitchFamily="18" charset="0"/>
                        </a:rPr>
                        <a:t>2019-20</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dirty="0">
                          <a:effectLst/>
                          <a:latin typeface="Cambria" panose="02040503050406030204" pitchFamily="18" charset="0"/>
                        </a:rPr>
                        <a:t>2020-21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dirty="0">
                          <a:effectLst/>
                          <a:latin typeface="Cambria" panose="02040503050406030204" pitchFamily="18" charset="0"/>
                        </a:rPr>
                        <a:t>2021-22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ctr" fontAlgn="b"/>
                      <a:r>
                        <a:rPr lang="en-US" sz="1600" b="1" i="0" u="none" strike="noStrike" dirty="0">
                          <a:effectLst/>
                          <a:latin typeface="Cambria" panose="02040503050406030204" pitchFamily="18" charset="0"/>
                        </a:rPr>
                        <a:t>2022-23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681358947"/>
                  </a:ext>
                </a:extLst>
              </a:tr>
              <a:tr h="298103">
                <a:tc>
                  <a:txBody>
                    <a:bodyPr/>
                    <a:lstStyle/>
                    <a:p>
                      <a:pPr algn="ctr" fontAlgn="b"/>
                      <a:r>
                        <a:rPr lang="en-US" sz="1600" b="0" i="0" u="none" strike="noStrike" dirty="0">
                          <a:effectLst/>
                          <a:latin typeface="Cambria" panose="02040503050406030204" pitchFamily="18" charset="0"/>
                        </a:rPr>
                        <a: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en-US" sz="1400" b="1" i="0" u="none" strike="noStrike">
                          <a:effectLst/>
                          <a:latin typeface="Cambria" panose="02040503050406030204" pitchFamily="18" charset="0"/>
                        </a:rPr>
                        <a:t>SUMMARY</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endParaRPr lang="en-US" sz="1000" b="0" i="0" u="none" strike="noStrike" dirty="0">
                        <a:effectLst/>
                        <a:latin typeface="Cambria" panose="02040503050406030204" pitchFamily="18" charset="0"/>
                      </a:endParaRPr>
                    </a:p>
                  </a:txBody>
                  <a:tcPr marL="4763" marR="4763" marT="4763"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dirty="0">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6007525"/>
                  </a:ext>
                </a:extLst>
              </a:tr>
              <a:tr h="220338">
                <a:tc>
                  <a:txBody>
                    <a:bodyPr/>
                    <a:lstStyle/>
                    <a:p>
                      <a:pPr algn="ctr" fontAlgn="b"/>
                      <a:r>
                        <a:rPr lang="en-US" sz="1600" b="1" i="0" u="none" strike="noStrike" dirty="0">
                          <a:effectLst/>
                          <a:latin typeface="Cambria" panose="02040503050406030204" pitchFamily="18" charset="0"/>
                        </a:rPr>
                        <a:t>1</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Cambria" panose="02040503050406030204" pitchFamily="18" charset="0"/>
                        </a:rPr>
                        <a:t>Total Revenue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$2,616,464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$3,660,253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$5,051,973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$6,443,692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$7,487,482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0557164"/>
                  </a:ext>
                </a:extLst>
              </a:tr>
              <a:tr h="220338">
                <a:tc>
                  <a:txBody>
                    <a:bodyPr/>
                    <a:lstStyle/>
                    <a:p>
                      <a:pPr algn="ctr" fontAlgn="b"/>
                      <a:r>
                        <a:rPr lang="en-US" sz="1600" b="1" i="0" u="none" strike="noStrike" dirty="0">
                          <a:effectLst/>
                          <a:latin typeface="Cambria" panose="02040503050406030204" pitchFamily="18" charset="0"/>
                        </a:rPr>
                        <a:t>2</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Cambria" panose="02040503050406030204" pitchFamily="18" charset="0"/>
                        </a:rPr>
                        <a:t>Total Expenses</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$2,511,397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$3,621,061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$4,792,124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$6,345,113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$7,429,000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9365408"/>
                  </a:ext>
                </a:extLst>
              </a:tr>
              <a:tr h="220338">
                <a:tc>
                  <a:txBody>
                    <a:bodyPr/>
                    <a:lstStyle/>
                    <a:p>
                      <a:pPr algn="ctr" fontAlgn="b"/>
                      <a:r>
                        <a:rPr lang="en-US" sz="1600" b="1" i="0" u="none" strike="noStrike" dirty="0">
                          <a:effectLst/>
                          <a:latin typeface="Cambria" panose="02040503050406030204" pitchFamily="18" charset="0"/>
                        </a:rPr>
                        <a:t>3</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Cambria" panose="02040503050406030204" pitchFamily="18" charset="0"/>
                        </a:rPr>
                        <a:t>Net Income</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$105,067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$39,192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$259,848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$98,579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$58,482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34928875"/>
                  </a:ext>
                </a:extLst>
              </a:tr>
              <a:tr h="220338">
                <a:tc>
                  <a:txBody>
                    <a:bodyPr/>
                    <a:lstStyle/>
                    <a:p>
                      <a:pPr algn="ctr" fontAlgn="b"/>
                      <a:r>
                        <a:rPr lang="en-US" sz="1600" b="1" i="0" u="none" strike="noStrike" dirty="0">
                          <a:effectLst/>
                          <a:latin typeface="Cambria" panose="02040503050406030204" pitchFamily="18" charset="0"/>
                        </a:rPr>
                        <a:t>4</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a:effectLst/>
                          <a:latin typeface="Cambria" panose="02040503050406030204" pitchFamily="18" charset="0"/>
                        </a:rPr>
                        <a:t>Revenue per Pupil</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$7,268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$7,262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$7,259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$7,256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$7,255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9743349"/>
                  </a:ext>
                </a:extLst>
              </a:tr>
              <a:tr h="220338">
                <a:tc>
                  <a:txBody>
                    <a:bodyPr/>
                    <a:lstStyle/>
                    <a:p>
                      <a:pPr algn="ctr" fontAlgn="b"/>
                      <a:r>
                        <a:rPr lang="en-US" sz="1600" b="1" i="0" u="none" strike="noStrike" dirty="0">
                          <a:effectLst/>
                          <a:latin typeface="Cambria" panose="02040503050406030204" pitchFamily="18" charset="0"/>
                        </a:rPr>
                        <a:t>5</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1" i="0" u="none" strike="noStrike" dirty="0">
                          <a:effectLst/>
                          <a:latin typeface="Cambria" panose="02040503050406030204" pitchFamily="18" charset="0"/>
                        </a:rPr>
                        <a:t>Expenses per Pupil</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$6,976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a:effectLst/>
                          <a:latin typeface="Cambria" panose="02040503050406030204" pitchFamily="18" charset="0"/>
                        </a:rPr>
                        <a:t>$7,185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$6,885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$7,145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1" i="0" u="none" strike="noStrike" dirty="0">
                          <a:effectLst/>
                          <a:latin typeface="Cambria" panose="02040503050406030204" pitchFamily="18" charset="0"/>
                        </a:rPr>
                        <a:t>$7,199 </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93120912"/>
                  </a:ext>
                </a:extLst>
              </a:tr>
              <a:tr h="220338">
                <a:tc>
                  <a:txBody>
                    <a:bodyPr/>
                    <a:lstStyle/>
                    <a:p>
                      <a:pPr algn="ctr" fontAlgn="b"/>
                      <a:endParaRPr lang="en-US" sz="10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effectLst/>
                        <a:latin typeface="Cambria" panose="02040503050406030204" pitchFamily="18" charset="0"/>
                      </a:endParaRPr>
                    </a:p>
                  </a:txBody>
                  <a:tcPr marL="4763" marR="4763" marT="4763"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6276097"/>
                  </a:ext>
                </a:extLst>
              </a:tr>
              <a:tr h="220338">
                <a:tc>
                  <a:txBody>
                    <a:bodyPr/>
                    <a:lstStyle/>
                    <a:p>
                      <a:pPr algn="ctr" fontAlgn="b"/>
                      <a:endParaRPr lang="en-US" sz="1600" b="0" i="0" u="none" strike="noStrike">
                        <a:effectLst/>
                        <a:latin typeface="Cambria" panose="02040503050406030204" pitchFamily="18" charset="0"/>
                      </a:endParaRPr>
                    </a:p>
                  </a:txBody>
                  <a:tcPr marL="4763" marR="4763" marT="4763"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600" b="1" i="0" u="none" strike="noStrike" dirty="0">
                          <a:effectLst/>
                          <a:latin typeface="Cambria" panose="02040503050406030204" pitchFamily="18" charset="0"/>
                        </a:rPr>
                        <a:t>Enrollment</a:t>
                      </a:r>
                    </a:p>
                  </a:txBody>
                  <a:tcPr marL="4763" marR="4763" marT="4763"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effectLst/>
                          <a:latin typeface="Cambria" panose="02040503050406030204" pitchFamily="18" charset="0"/>
                        </a:rPr>
                        <a:t>360</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effectLst/>
                          <a:latin typeface="Cambria" panose="02040503050406030204" pitchFamily="18" charset="0"/>
                        </a:rPr>
                        <a:t>504</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effectLst/>
                          <a:latin typeface="Cambria" panose="02040503050406030204" pitchFamily="18" charset="0"/>
                        </a:rPr>
                        <a:t>696</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effectLst/>
                          <a:latin typeface="Cambria" panose="02040503050406030204" pitchFamily="18" charset="0"/>
                        </a:rPr>
                        <a:t>888</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n-US" sz="1600" b="1" i="0" u="none" strike="noStrike" dirty="0">
                          <a:effectLst/>
                          <a:latin typeface="Cambria" panose="02040503050406030204" pitchFamily="18" charset="0"/>
                        </a:rPr>
                        <a:t>1032</a:t>
                      </a:r>
                    </a:p>
                  </a:txBody>
                  <a:tcPr marL="4763" marR="4763" marT="47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1716510330"/>
                  </a:ext>
                </a:extLst>
              </a:tr>
            </a:tbl>
          </a:graphicData>
        </a:graphic>
      </p:graphicFrame>
      <p:sp>
        <p:nvSpPr>
          <p:cNvPr id="4" name="Rectangle 4"/>
          <p:cNvSpPr txBox="1">
            <a:spLocks noChangeArrowheads="1"/>
          </p:cNvSpPr>
          <p:nvPr/>
        </p:nvSpPr>
        <p:spPr>
          <a:xfrm>
            <a:off x="751568" y="4373109"/>
            <a:ext cx="5137150" cy="1630362"/>
          </a:xfrm>
          <a:prstGeom prst="rect">
            <a:avLst/>
          </a:prstGeom>
          <a:no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buClr>
                <a:schemeClr val="tx1"/>
              </a:buClr>
              <a:buSzPct val="100000"/>
              <a:buNone/>
            </a:pPr>
            <a:r>
              <a:rPr lang="en-US" altLang="en-US" sz="2400" b="1" u="sng" dirty="0">
                <a:latin typeface="Trebuchet MS" panose="020B0603020202020204" pitchFamily="34" charset="0"/>
              </a:rPr>
              <a:t>Contracted Services:</a:t>
            </a:r>
          </a:p>
          <a:p>
            <a:pPr>
              <a:lnSpc>
                <a:spcPct val="10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Janitorial </a:t>
            </a:r>
          </a:p>
          <a:p>
            <a:pPr>
              <a:lnSpc>
                <a:spcPct val="10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Food </a:t>
            </a:r>
          </a:p>
          <a:p>
            <a:pPr>
              <a:lnSpc>
                <a:spcPct val="100000"/>
              </a:lnSpc>
              <a:spcBef>
                <a:spcPct val="0"/>
              </a:spcBef>
              <a:buClr>
                <a:schemeClr val="tx1"/>
              </a:buClr>
              <a:buSzPct val="100000"/>
              <a:buFont typeface="Wingdings" panose="05000000000000000000" pitchFamily="2" charset="2"/>
              <a:buChar char="ü"/>
            </a:pPr>
            <a:r>
              <a:rPr lang="en-US" altLang="en-US" sz="2400" dirty="0">
                <a:latin typeface="Trebuchet MS" panose="020B0603020202020204" pitchFamily="34" charset="0"/>
              </a:rPr>
              <a:t> Accounting and Payroll</a:t>
            </a:r>
          </a:p>
        </p:txBody>
      </p:sp>
    </p:spTree>
    <p:extLst>
      <p:ext uri="{BB962C8B-B14F-4D97-AF65-F5344CB8AC3E}">
        <p14:creationId xmlns:p14="http://schemas.microsoft.com/office/powerpoint/2010/main" val="32687470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B84F1B-9B8B-F348-9CE4-B33A659C0810}"/>
              </a:ext>
            </a:extLst>
          </p:cNvPr>
          <p:cNvSpPr/>
          <p:nvPr/>
        </p:nvSpPr>
        <p:spPr>
          <a:xfrm>
            <a:off x="194872" y="1322168"/>
            <a:ext cx="8791730" cy="4801314"/>
          </a:xfrm>
          <a:prstGeom prst="rect">
            <a:avLst/>
          </a:prstGeom>
        </p:spPr>
        <p:txBody>
          <a:bodyPr wrap="square" anchor="b">
            <a:spAutoFit/>
          </a:bodyPr>
          <a:lstStyle/>
          <a:p>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Books for Library 5 @360 students @$15 =		$27,000, other books will be 								donated.</a:t>
            </a: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Playground equipment 				$15,000  based on request to Jr 							League last summer</a:t>
            </a: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Classroom supplies and furnishings 			$63,000 360 @ $175 </a:t>
            </a:r>
            <a:r>
              <a:rPr lang="en-US" dirty="0" err="1">
                <a:latin typeface="Calibri" panose="020F0502020204030204" pitchFamily="34" charset="0"/>
                <a:ea typeface="Calibri" panose="020F0502020204030204" pitchFamily="34" charset="0"/>
                <a:cs typeface="Times New Roman" panose="02020603050405020304" pitchFamily="18" charset="0"/>
              </a:rPr>
              <a:t>ea</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IT software and hardware				$50,000 Quote from ITS in 								Wetumpka</a:t>
            </a: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Chromebooks for 2 classrooms + library		$21,000   60 @$329 + 2 carts @ 							630 each</a:t>
            </a: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Staff &amp; Benefits for the summer months 		$88,320.   6 staff members, 						</a:t>
            </a:r>
            <a:r>
              <a:rPr lang="en-US">
                <a:latin typeface="Calibri" panose="020F0502020204030204" pitchFamily="34" charset="0"/>
                <a:ea typeface="Calibri" panose="020F0502020204030204" pitchFamily="34" charset="0"/>
                <a:cs typeface="Times New Roman" panose="02020603050405020304" pitchFamily="18" charset="0"/>
              </a:rPr>
              <a:t>	          </a:t>
            </a:r>
            <a:r>
              <a:rPr lang="en-US" sz="1400">
                <a:latin typeface="Calibri" panose="020F0502020204030204" pitchFamily="34" charset="0"/>
                <a:ea typeface="Calibri" panose="020F0502020204030204" pitchFamily="34" charset="0"/>
                <a:cs typeface="Times New Roman" panose="02020603050405020304" pitchFamily="18" charset="0"/>
              </a:rPr>
              <a:t>Principal</a:t>
            </a:r>
            <a:r>
              <a:rPr lang="en-US" sz="1400" dirty="0">
                <a:latin typeface="Calibri" panose="020F0502020204030204" pitchFamily="34" charset="0"/>
                <a:ea typeface="Calibri" panose="020F0502020204030204" pitchFamily="34" charset="0"/>
                <a:cs typeface="Times New Roman" panose="02020603050405020304" pitchFamily="18" charset="0"/>
              </a:rPr>
              <a:t>, AP, Secretary, 3 teachers </a:t>
            </a:r>
          </a:p>
          <a:p>
            <a:pPr marL="342900" marR="0" lvl="0" indent="-342900">
              <a:spcBef>
                <a:spcPts val="0"/>
              </a:spcBef>
              <a:spcAft>
                <a:spcPts val="0"/>
              </a:spcAft>
              <a:buFont typeface="+mj-lt"/>
              <a:buAutoNum type="arabicPeriod"/>
            </a:pPr>
            <a:r>
              <a:rPr lang="en-US" dirty="0" err="1">
                <a:latin typeface="Calibri" panose="020F0502020204030204" pitchFamily="34" charset="0"/>
                <a:ea typeface="Calibri" panose="020F0502020204030204" pitchFamily="34" charset="0"/>
                <a:cs typeface="Times New Roman" panose="02020603050405020304" pitchFamily="18" charset="0"/>
              </a:rPr>
              <a:t>Powerschool</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dirty="0" err="1">
                <a:latin typeface="Calibri" panose="020F0502020204030204" pitchFamily="34" charset="0"/>
                <a:ea typeface="Calibri" panose="020F0502020204030204" pitchFamily="34" charset="0"/>
                <a:cs typeface="Times New Roman" panose="02020603050405020304" pitchFamily="18" charset="0"/>
              </a:rPr>
              <a:t>Linq</a:t>
            </a:r>
            <a:r>
              <a:rPr lang="en-US" dirty="0">
                <a:latin typeface="Calibri" panose="020F0502020204030204" pitchFamily="34" charset="0"/>
                <a:ea typeface="Calibri" panose="020F0502020204030204" pitchFamily="34" charset="0"/>
                <a:cs typeface="Times New Roman" panose="02020603050405020304" pitchFamily="18" charset="0"/>
              </a:rPr>
              <a:t>				$10,000 first year</a:t>
            </a:r>
          </a:p>
          <a:p>
            <a:pPr marL="342900" marR="0" lvl="0" indent="-342900">
              <a:spcBef>
                <a:spcPts val="0"/>
              </a:spcBef>
              <a:spcAft>
                <a:spcPts val="0"/>
              </a:spcAft>
              <a:buFont typeface="+mj-lt"/>
              <a:buAutoNum type="arabicPeriod"/>
            </a:pP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Mailbox, Phone service, Internet &amp; website		$1000  Start up- first 6 months. </a:t>
            </a:r>
          </a:p>
          <a:p>
            <a:pPr marL="457200" marR="0">
              <a:spcBef>
                <a:spcPts val="0"/>
              </a:spcBef>
              <a:spcAft>
                <a:spcPts val="0"/>
              </a:spcAft>
            </a:pPr>
            <a:r>
              <a:rPr lang="en-US" dirty="0">
                <a:latin typeface="Calibri" panose="020F0502020204030204" pitchFamily="34" charset="0"/>
                <a:ea typeface="Calibri" panose="020F0502020204030204" pitchFamily="34" charset="0"/>
                <a:cs typeface="Times New Roman" panose="02020603050405020304" pitchFamily="18" charset="0"/>
              </a:rPr>
              <a:t>					</a:t>
            </a:r>
          </a:p>
        </p:txBody>
      </p:sp>
      <p:sp>
        <p:nvSpPr>
          <p:cNvPr id="3" name="Rectangle 5">
            <a:extLst>
              <a:ext uri="{FF2B5EF4-FFF2-40B4-BE49-F238E27FC236}">
                <a16:creationId xmlns:a16="http://schemas.microsoft.com/office/drawing/2014/main" id="{EAAADFBF-9245-9049-B785-F5DC2899AC3D}"/>
              </a:ext>
            </a:extLst>
          </p:cNvPr>
          <p:cNvSpPr>
            <a:spLocks noChangeArrowheads="1"/>
          </p:cNvSpPr>
          <p:nvPr/>
        </p:nvSpPr>
        <p:spPr bwMode="auto">
          <a:xfrm>
            <a:off x="0" y="0"/>
            <a:ext cx="9144000" cy="546100"/>
          </a:xfrm>
          <a:prstGeom prst="rect">
            <a:avLst/>
          </a:prstGeom>
          <a:solidFill>
            <a:srgbClr val="FFC000"/>
          </a:solidFill>
          <a:ln>
            <a:noFill/>
          </a:ln>
          <a:effectLst/>
          <a:extLst/>
        </p:spPr>
        <p:txBody>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Needs of the New School</a:t>
            </a:r>
          </a:p>
        </p:txBody>
      </p:sp>
    </p:spTree>
    <p:extLst>
      <p:ext uri="{BB962C8B-B14F-4D97-AF65-F5344CB8AC3E}">
        <p14:creationId xmlns:p14="http://schemas.microsoft.com/office/powerpoint/2010/main" val="1812589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9C8C4A1-DEB7-6E48-BBB2-24742A967A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841451" y="-2182621"/>
            <a:ext cx="9125713" cy="12137641"/>
          </a:xfrm>
          <a:prstGeom prst="rect">
            <a:avLst/>
          </a:prstGeom>
        </p:spPr>
      </p:pic>
    </p:spTree>
    <p:extLst>
      <p:ext uri="{BB962C8B-B14F-4D97-AF65-F5344CB8AC3E}">
        <p14:creationId xmlns:p14="http://schemas.microsoft.com/office/powerpoint/2010/main" val="18431597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6F47986-00E6-D94D-9206-2D0C110DAA53}"/>
              </a:ext>
            </a:extLst>
          </p:cNvPr>
          <p:cNvSpPr>
            <a:spLocks noChangeArrowheads="1"/>
          </p:cNvSpPr>
          <p:nvPr/>
        </p:nvSpPr>
        <p:spPr bwMode="auto">
          <a:xfrm>
            <a:off x="0" y="0"/>
            <a:ext cx="9144000" cy="579438"/>
          </a:xfrm>
          <a:prstGeom prst="rect">
            <a:avLst/>
          </a:prstGeom>
          <a:solidFill>
            <a:srgbClr val="FFC000"/>
          </a:solidFill>
          <a:ln>
            <a:noFill/>
          </a:ln>
          <a:effectLst/>
        </p:spPr>
        <p:txBody>
          <a:bodyPr>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The Results</a:t>
            </a:r>
          </a:p>
        </p:txBody>
      </p:sp>
      <p:pic>
        <p:nvPicPr>
          <p:cNvPr id="4" name="Picture 3">
            <a:extLst>
              <a:ext uri="{FF2B5EF4-FFF2-40B4-BE49-F238E27FC236}">
                <a16:creationId xmlns:a16="http://schemas.microsoft.com/office/drawing/2014/main" id="{1EFC8DF0-F6F5-5349-9CF5-5BEE44DAD6D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9438"/>
            <a:ext cx="5590572" cy="2983569"/>
          </a:xfrm>
          <a:prstGeom prst="rect">
            <a:avLst/>
          </a:prstGeom>
        </p:spPr>
      </p:pic>
      <p:sp>
        <p:nvSpPr>
          <p:cNvPr id="5" name="TextBox 4">
            <a:extLst>
              <a:ext uri="{FF2B5EF4-FFF2-40B4-BE49-F238E27FC236}">
                <a16:creationId xmlns:a16="http://schemas.microsoft.com/office/drawing/2014/main" id="{4F07D772-9690-284F-85F7-D406AE4E9BA3}"/>
              </a:ext>
            </a:extLst>
          </p:cNvPr>
          <p:cNvSpPr txBox="1"/>
          <p:nvPr/>
        </p:nvSpPr>
        <p:spPr>
          <a:xfrm>
            <a:off x="5590573" y="1158876"/>
            <a:ext cx="3159889" cy="1754326"/>
          </a:xfrm>
          <a:prstGeom prst="rect">
            <a:avLst/>
          </a:prstGeom>
          <a:noFill/>
        </p:spPr>
        <p:txBody>
          <a:bodyPr wrap="square" rtlCol="0">
            <a:spAutoFit/>
          </a:bodyPr>
          <a:lstStyle/>
          <a:p>
            <a:pPr algn="just"/>
            <a:r>
              <a:rPr lang="en-US" dirty="0"/>
              <a:t>“</a:t>
            </a:r>
            <a:r>
              <a:rPr lang="en-US" b="1" dirty="0"/>
              <a:t>New Numbers Show Low-Income Students at Most of America’s Largest Charter School Networks Graduating College at Two to Four Times the National Average</a:t>
            </a:r>
            <a:r>
              <a:rPr lang="en-US" dirty="0"/>
              <a:t>” </a:t>
            </a:r>
          </a:p>
        </p:txBody>
      </p:sp>
      <p:sp>
        <p:nvSpPr>
          <p:cNvPr id="6" name="TextBox 5">
            <a:extLst>
              <a:ext uri="{FF2B5EF4-FFF2-40B4-BE49-F238E27FC236}">
                <a16:creationId xmlns:a16="http://schemas.microsoft.com/office/drawing/2014/main" id="{D33915DB-DA0C-C94E-84CD-2C205ACEEA9B}"/>
              </a:ext>
            </a:extLst>
          </p:cNvPr>
          <p:cNvSpPr txBox="1"/>
          <p:nvPr/>
        </p:nvSpPr>
        <p:spPr>
          <a:xfrm>
            <a:off x="451413" y="3819645"/>
            <a:ext cx="8079129" cy="3139321"/>
          </a:xfrm>
          <a:prstGeom prst="rect">
            <a:avLst/>
          </a:prstGeom>
          <a:noFill/>
        </p:spPr>
        <p:txBody>
          <a:bodyPr wrap="square" rtlCol="0">
            <a:spAutoFit/>
          </a:bodyPr>
          <a:lstStyle/>
          <a:p>
            <a:endParaRPr lang="en-US" dirty="0"/>
          </a:p>
          <a:p>
            <a:r>
              <a:rPr lang="en-US" dirty="0"/>
              <a:t>National Alliance for Public Charter Schools – Sept 2017  </a:t>
            </a:r>
          </a:p>
          <a:p>
            <a:r>
              <a:rPr lang="en-US" b="1" dirty="0"/>
              <a:t>“Teacher Absenteeism in Charter and Traditional Public Schools”</a:t>
            </a:r>
          </a:p>
          <a:p>
            <a:r>
              <a:rPr lang="en-US" dirty="0"/>
              <a:t>	“there appears to be a one-to-one relationship: a ten-day increase in teacher absence results in at least a ten-day learning loss for students”</a:t>
            </a:r>
          </a:p>
          <a:p>
            <a:r>
              <a:rPr lang="en-US" dirty="0"/>
              <a:t>	“</a:t>
            </a:r>
            <a:r>
              <a:rPr lang="en-US" b="1" dirty="0"/>
              <a:t>Nationally, teachers in traditional public schools are almost three times as likely to be chronically absent as teachers in charter schools.”</a:t>
            </a:r>
          </a:p>
          <a:p>
            <a:r>
              <a:rPr lang="en-US" b="1" dirty="0"/>
              <a:t>	“</a:t>
            </a:r>
            <a:r>
              <a:rPr lang="en-US" dirty="0"/>
              <a:t>The increased levels of autonomy and flexibility that is provided to charter schools (and charter school teachers) likely results in increased levels of engagement and lower levels of chronic absenteeism.”</a:t>
            </a:r>
          </a:p>
          <a:p>
            <a:endParaRPr lang="en-US" dirty="0"/>
          </a:p>
        </p:txBody>
      </p:sp>
    </p:spTree>
    <p:extLst>
      <p:ext uri="{BB962C8B-B14F-4D97-AF65-F5344CB8AC3E}">
        <p14:creationId xmlns:p14="http://schemas.microsoft.com/office/powerpoint/2010/main" val="41196798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8EACD7C-AF64-6944-A6BC-230DE4CB28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597124" y="-3153718"/>
            <a:ext cx="9418322" cy="13809410"/>
          </a:xfrm>
          <a:prstGeom prst="rect">
            <a:avLst/>
          </a:prstGeom>
        </p:spPr>
      </p:pic>
    </p:spTree>
    <p:extLst>
      <p:ext uri="{BB962C8B-B14F-4D97-AF65-F5344CB8AC3E}">
        <p14:creationId xmlns:p14="http://schemas.microsoft.com/office/powerpoint/2010/main" val="14258605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0" y="2330603"/>
            <a:ext cx="9144000" cy="606425"/>
          </a:xfrm>
          <a:prstGeom prst="rect">
            <a:avLst/>
          </a:prstGeom>
          <a:solidFill>
            <a:srgbClr val="FFC0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buClr>
                <a:schemeClr val="tx1"/>
              </a:buClr>
            </a:pPr>
            <a:r>
              <a:rPr lang="en-US" altLang="en-US" sz="3200" b="1" dirty="0">
                <a:latin typeface="Trebuchet MS" panose="020B0603020202020204" pitchFamily="34" charset="0"/>
              </a:rPr>
              <a:t>Thank You</a:t>
            </a:r>
          </a:p>
        </p:txBody>
      </p:sp>
      <p:sp>
        <p:nvSpPr>
          <p:cNvPr id="3" name="TextBox 2">
            <a:extLst>
              <a:ext uri="{FF2B5EF4-FFF2-40B4-BE49-F238E27FC236}">
                <a16:creationId xmlns:a16="http://schemas.microsoft.com/office/drawing/2014/main" id="{B74F72BB-0259-9C41-8766-41232BDF4D8C}"/>
              </a:ext>
            </a:extLst>
          </p:cNvPr>
          <p:cNvSpPr txBox="1"/>
          <p:nvPr/>
        </p:nvSpPr>
        <p:spPr>
          <a:xfrm>
            <a:off x="1180618" y="4328932"/>
            <a:ext cx="7048982" cy="707886"/>
          </a:xfrm>
          <a:prstGeom prst="rect">
            <a:avLst/>
          </a:prstGeom>
          <a:noFill/>
        </p:spPr>
        <p:txBody>
          <a:bodyPr wrap="square" rtlCol="0">
            <a:spAutoFit/>
          </a:bodyPr>
          <a:lstStyle/>
          <a:p>
            <a:pPr algn="ctr"/>
            <a:r>
              <a:rPr lang="en-US" sz="4000" dirty="0"/>
              <a:t>www.leadacademyal.org</a:t>
            </a:r>
          </a:p>
        </p:txBody>
      </p:sp>
    </p:spTree>
    <p:extLst>
      <p:ext uri="{BB962C8B-B14F-4D97-AF65-F5344CB8AC3E}">
        <p14:creationId xmlns:p14="http://schemas.microsoft.com/office/powerpoint/2010/main" val="8248177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82" name="Text Box 2"/>
          <p:cNvSpPr txBox="1">
            <a:spLocks noChangeArrowheads="1"/>
          </p:cNvSpPr>
          <p:nvPr/>
        </p:nvSpPr>
        <p:spPr bwMode="auto">
          <a:xfrm>
            <a:off x="1111045" y="1745225"/>
            <a:ext cx="7566025" cy="395492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lvl1pPr marL="233363" indent="-233363" defTabSz="211138">
              <a:defRPr sz="1000">
                <a:solidFill>
                  <a:srgbClr val="FFFF00"/>
                </a:solidFill>
                <a:latin typeface="Tahoma" panose="020B0604030504040204" pitchFamily="34" charset="0"/>
              </a:defRPr>
            </a:lvl1pPr>
            <a:lvl2pPr marL="914400" indent="-457200" defTabSz="211138">
              <a:defRPr sz="1000">
                <a:solidFill>
                  <a:srgbClr val="FFFF00"/>
                </a:solidFill>
                <a:latin typeface="Tahoma" panose="020B0604030504040204" pitchFamily="34" charset="0"/>
              </a:defRPr>
            </a:lvl2pPr>
            <a:lvl3pPr marL="1371600" indent="-457200" defTabSz="211138">
              <a:defRPr sz="1000">
                <a:solidFill>
                  <a:srgbClr val="FFFF00"/>
                </a:solidFill>
                <a:latin typeface="Tahoma" panose="020B0604030504040204" pitchFamily="34" charset="0"/>
              </a:defRPr>
            </a:lvl3pPr>
            <a:lvl4pPr marL="1828800" indent="-457200" defTabSz="211138">
              <a:defRPr sz="1000">
                <a:solidFill>
                  <a:srgbClr val="FFFF00"/>
                </a:solidFill>
                <a:latin typeface="Tahoma" panose="020B0604030504040204" pitchFamily="34" charset="0"/>
              </a:defRPr>
            </a:lvl4pPr>
            <a:lvl5pPr marL="2286000" indent="-457200" defTabSz="211138">
              <a:defRPr sz="1000">
                <a:solidFill>
                  <a:srgbClr val="FFFF00"/>
                </a:solidFill>
                <a:latin typeface="Tahoma" panose="020B0604030504040204" pitchFamily="34" charset="0"/>
              </a:defRPr>
            </a:lvl5pPr>
            <a:lvl6pPr marL="2743200" indent="-457200" defTabSz="211138" eaLnBrk="0" fontAlgn="base" hangingPunct="0">
              <a:spcBef>
                <a:spcPct val="0"/>
              </a:spcBef>
              <a:spcAft>
                <a:spcPct val="0"/>
              </a:spcAft>
              <a:defRPr sz="1000">
                <a:solidFill>
                  <a:srgbClr val="FFFF00"/>
                </a:solidFill>
                <a:latin typeface="Tahoma" panose="020B0604030504040204" pitchFamily="34" charset="0"/>
              </a:defRPr>
            </a:lvl6pPr>
            <a:lvl7pPr marL="3200400" indent="-457200" defTabSz="211138" eaLnBrk="0" fontAlgn="base" hangingPunct="0">
              <a:spcBef>
                <a:spcPct val="0"/>
              </a:spcBef>
              <a:spcAft>
                <a:spcPct val="0"/>
              </a:spcAft>
              <a:defRPr sz="1000">
                <a:solidFill>
                  <a:srgbClr val="FFFF00"/>
                </a:solidFill>
                <a:latin typeface="Tahoma" panose="020B0604030504040204" pitchFamily="34" charset="0"/>
              </a:defRPr>
            </a:lvl7pPr>
            <a:lvl8pPr marL="3657600" indent="-457200" defTabSz="211138" eaLnBrk="0" fontAlgn="base" hangingPunct="0">
              <a:spcBef>
                <a:spcPct val="0"/>
              </a:spcBef>
              <a:spcAft>
                <a:spcPct val="0"/>
              </a:spcAft>
              <a:defRPr sz="1000">
                <a:solidFill>
                  <a:srgbClr val="FFFF00"/>
                </a:solidFill>
                <a:latin typeface="Tahoma" panose="020B0604030504040204" pitchFamily="34" charset="0"/>
              </a:defRPr>
            </a:lvl8pPr>
            <a:lvl9pPr marL="4114800" indent="-457200" defTabSz="211138" eaLnBrk="0" fontAlgn="base" hangingPunct="0">
              <a:spcBef>
                <a:spcPct val="0"/>
              </a:spcBef>
              <a:spcAft>
                <a:spcPct val="0"/>
              </a:spcAft>
              <a:defRPr sz="1000">
                <a:solidFill>
                  <a:srgbClr val="FFFF00"/>
                </a:solidFill>
                <a:latin typeface="Tahoma" panose="020B0604030504040204" pitchFamily="34" charset="0"/>
              </a:defRPr>
            </a:lvl9pPr>
          </a:lstStyle>
          <a:p>
            <a:pPr marL="0" indent="0" algn="ctr">
              <a:spcBef>
                <a:spcPct val="50000"/>
              </a:spcBef>
              <a:buClr>
                <a:srgbClr val="0000FF"/>
              </a:buClr>
              <a:defRPr/>
            </a:pPr>
            <a:r>
              <a:rPr lang="en-US" altLang="en-US" sz="3200" b="1" dirty="0">
                <a:solidFill>
                  <a:schemeClr val="tx1"/>
                </a:solidFill>
                <a:latin typeface="Trebuchet MS" panose="020B0603020202020204" pitchFamily="34" charset="0"/>
                <a:ea typeface="Osaka" charset="-128"/>
              </a:rPr>
              <a:t>LEAD Education Foundation</a:t>
            </a:r>
          </a:p>
          <a:p>
            <a:pPr algn="ctr">
              <a:spcBef>
                <a:spcPct val="50000"/>
              </a:spcBef>
              <a:buClr>
                <a:srgbClr val="0000FF"/>
              </a:buClr>
              <a:buFont typeface="Wingdings" panose="05000000000000000000" pitchFamily="2" charset="2"/>
              <a:buChar char="ü"/>
              <a:defRPr/>
            </a:pPr>
            <a:endParaRPr lang="en-US" altLang="en-US" dirty="0">
              <a:solidFill>
                <a:schemeClr val="tx1"/>
              </a:solidFill>
              <a:latin typeface="Trebuchet MS" panose="020B0603020202020204" pitchFamily="34" charset="0"/>
              <a:ea typeface="Osaka" charset="-128"/>
            </a:endParaRPr>
          </a:p>
          <a:p>
            <a:pPr marL="342900" indent="-342900">
              <a:spcBef>
                <a:spcPct val="50000"/>
              </a:spcBef>
              <a:buClr>
                <a:srgbClr val="0000FF"/>
              </a:buClr>
              <a:buFont typeface="Wingdings" panose="05000000000000000000" pitchFamily="2" charset="2"/>
              <a:buChar char="ü"/>
              <a:defRPr/>
            </a:pPr>
            <a:r>
              <a:rPr lang="en-US" altLang="en-US" sz="2400" dirty="0">
                <a:solidFill>
                  <a:schemeClr val="tx1"/>
                </a:solidFill>
                <a:latin typeface="Trebuchet MS" panose="020B0603020202020204" pitchFamily="34" charset="0"/>
                <a:ea typeface="Osaka" charset="-128"/>
              </a:rPr>
              <a:t> A non-profit corporation.  Montgomery, AL.</a:t>
            </a:r>
          </a:p>
          <a:p>
            <a:pPr marL="342900" indent="-342900">
              <a:spcBef>
                <a:spcPct val="50000"/>
              </a:spcBef>
              <a:buClr>
                <a:srgbClr val="0000FF"/>
              </a:buClr>
              <a:buFont typeface="Wingdings" panose="05000000000000000000" pitchFamily="2" charset="2"/>
              <a:buChar char="ü"/>
              <a:defRPr/>
            </a:pPr>
            <a:r>
              <a:rPr lang="en-US" altLang="en-US" sz="2400" dirty="0">
                <a:solidFill>
                  <a:schemeClr val="tx1"/>
                </a:solidFill>
                <a:latin typeface="Trebuchet MS" panose="020B0603020202020204" pitchFamily="34" charset="0"/>
                <a:ea typeface="Osaka" charset="-128"/>
              </a:rPr>
              <a:t> The foundation was organized exclusively for educational and literary purposes.</a:t>
            </a:r>
          </a:p>
          <a:p>
            <a:pPr marL="0" indent="0">
              <a:spcBef>
                <a:spcPct val="50000"/>
              </a:spcBef>
              <a:buClr>
                <a:srgbClr val="0000FF"/>
              </a:buClr>
              <a:defRPr/>
            </a:pPr>
            <a:r>
              <a:rPr lang="en-US" altLang="en-US" sz="2400" b="1" dirty="0">
                <a:solidFill>
                  <a:schemeClr val="tx1"/>
                </a:solidFill>
                <a:latin typeface="Trebuchet MS" panose="020B0603020202020204" pitchFamily="34" charset="0"/>
                <a:ea typeface="Osaka" charset="-128"/>
              </a:rPr>
              <a:t>	</a:t>
            </a:r>
          </a:p>
          <a:p>
            <a:pPr marL="342900" indent="-342900">
              <a:spcBef>
                <a:spcPct val="50000"/>
              </a:spcBef>
              <a:buClr>
                <a:srgbClr val="0000FF"/>
              </a:buClr>
              <a:buFont typeface="Wingdings" panose="05000000000000000000" pitchFamily="2" charset="2"/>
              <a:buChar char="ü"/>
              <a:defRPr/>
            </a:pPr>
            <a:r>
              <a:rPr lang="en-US" altLang="en-US" sz="2400" b="1" dirty="0">
                <a:solidFill>
                  <a:schemeClr val="tx1"/>
                </a:solidFill>
                <a:latin typeface="Trebuchet MS" panose="020B0603020202020204" pitchFamily="34" charset="0"/>
                <a:ea typeface="Osaka" charset="-128"/>
              </a:rPr>
              <a:t>Primary objectives:</a:t>
            </a:r>
            <a:endParaRPr lang="en-US" altLang="en-US" sz="2400" dirty="0">
              <a:solidFill>
                <a:schemeClr val="tx1"/>
              </a:solidFill>
              <a:latin typeface="Trebuchet MS" panose="020B0603020202020204" pitchFamily="34" charset="0"/>
              <a:ea typeface="Osaka" charset="-128"/>
            </a:endParaRPr>
          </a:p>
          <a:p>
            <a:pPr marL="342900" indent="-342900">
              <a:spcBef>
                <a:spcPct val="50000"/>
              </a:spcBef>
              <a:buClr>
                <a:srgbClr val="0000FF"/>
              </a:buClr>
              <a:buFont typeface="Wingdings" panose="05000000000000000000" pitchFamily="2" charset="2"/>
              <a:buChar char="ü"/>
              <a:defRPr/>
            </a:pPr>
            <a:r>
              <a:rPr lang="en-US" altLang="en-US" sz="2400" dirty="0">
                <a:solidFill>
                  <a:schemeClr val="tx1"/>
                </a:solidFill>
                <a:latin typeface="Trebuchet MS" panose="020B0603020202020204" pitchFamily="34" charset="0"/>
                <a:ea typeface="Osaka" charset="-128"/>
              </a:rPr>
              <a:t>Establish K-12 Charter Schools	</a:t>
            </a:r>
          </a:p>
        </p:txBody>
      </p:sp>
      <p:sp>
        <p:nvSpPr>
          <p:cNvPr id="14339" name="Line 3"/>
          <p:cNvSpPr>
            <a:spLocks noChangeShapeType="1"/>
          </p:cNvSpPr>
          <p:nvPr/>
        </p:nvSpPr>
        <p:spPr bwMode="auto">
          <a:xfrm flipV="1">
            <a:off x="2072714" y="2310580"/>
            <a:ext cx="5507958" cy="7066"/>
          </a:xfrm>
          <a:prstGeom prst="line">
            <a:avLst/>
          </a:prstGeom>
          <a:noFill/>
          <a:ln w="5715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marL="285750" indent="-285750">
              <a:buClr>
                <a:srgbClr val="0000FF"/>
              </a:buClr>
              <a:buFont typeface="Wingdings" panose="05000000000000000000" pitchFamily="2" charset="2"/>
              <a:buChar char="ü"/>
            </a:pPr>
            <a:endParaRPr lang="en-US"/>
          </a:p>
        </p:txBody>
      </p:sp>
      <p:sp>
        <p:nvSpPr>
          <p:cNvPr id="4" name="Rectangle 4"/>
          <p:cNvSpPr>
            <a:spLocks noChangeArrowheads="1"/>
          </p:cNvSpPr>
          <p:nvPr/>
        </p:nvSpPr>
        <p:spPr bwMode="auto">
          <a:xfrm>
            <a:off x="0" y="0"/>
            <a:ext cx="9144000" cy="579438"/>
          </a:xfrm>
          <a:prstGeom prst="rect">
            <a:avLst/>
          </a:prstGeom>
          <a:solidFill>
            <a:srgbClr val="FFC000"/>
          </a:solidFill>
          <a:ln>
            <a:noFill/>
          </a:ln>
          <a:effectLst/>
        </p:spPr>
        <p:txBody>
          <a:bodyPr>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The Foundation</a:t>
            </a:r>
          </a:p>
        </p:txBody>
      </p:sp>
    </p:spTree>
    <p:extLst>
      <p:ext uri="{BB962C8B-B14F-4D97-AF65-F5344CB8AC3E}">
        <p14:creationId xmlns:p14="http://schemas.microsoft.com/office/powerpoint/2010/main" val="63047708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body" idx="1"/>
          </p:nvPr>
        </p:nvSpPr>
        <p:spPr>
          <a:xfrm>
            <a:off x="931119" y="1090606"/>
            <a:ext cx="7281762" cy="5123158"/>
          </a:xfrm>
        </p:spPr>
        <p:txBody>
          <a:bodyPr>
            <a:normAutofit fontScale="85000" lnSpcReduction="10000"/>
          </a:bodyPr>
          <a:lstStyle/>
          <a:p>
            <a:pPr marL="0" indent="0">
              <a:buFont typeface="Monotype Sorts" pitchFamily="2" charset="2"/>
              <a:buNone/>
            </a:pPr>
            <a:r>
              <a:rPr lang="en-US" altLang="en-US" sz="2000" b="1" dirty="0">
                <a:solidFill>
                  <a:srgbClr val="0000FF"/>
                </a:solidFill>
                <a:latin typeface="Trebuchet MS" panose="020B0603020202020204" pitchFamily="34" charset="0"/>
              </a:rPr>
              <a:t>Charlotte Meadows: </a:t>
            </a:r>
          </a:p>
          <a:p>
            <a:pPr marL="0" indent="0">
              <a:buFont typeface="Monotype Sorts" pitchFamily="2" charset="2"/>
              <a:buNone/>
            </a:pPr>
            <a:r>
              <a:rPr lang="en-US" altLang="en-US" sz="2000" b="1" dirty="0">
                <a:solidFill>
                  <a:srgbClr val="0000FF"/>
                </a:solidFill>
                <a:latin typeface="Trebuchet MS" panose="020B0603020202020204" pitchFamily="34" charset="0"/>
              </a:rPr>
              <a:t>	</a:t>
            </a:r>
            <a:r>
              <a:rPr lang="en-US" altLang="en-US" sz="2000" b="1" i="1" dirty="0">
                <a:latin typeface="Trebuchet MS" panose="020B0603020202020204" pitchFamily="34" charset="0"/>
              </a:rPr>
              <a:t>Former Board Member of MPS BoE, retired 				outreach/policy director for </a:t>
            </a:r>
            <a:r>
              <a:rPr lang="en-US" altLang="en-US" sz="2000" b="1" i="1" dirty="0" err="1">
                <a:latin typeface="Trebuchet MS" panose="020B0603020202020204" pitchFamily="34" charset="0"/>
              </a:rPr>
              <a:t>StudentsFirst</a:t>
            </a:r>
            <a:endParaRPr lang="en-US" altLang="en-US" sz="2000" b="1" i="1" dirty="0">
              <a:latin typeface="Trebuchet MS" panose="020B0603020202020204" pitchFamily="34" charset="0"/>
            </a:endParaRPr>
          </a:p>
          <a:p>
            <a:pPr marL="0" indent="0">
              <a:buFont typeface="Monotype Sorts" pitchFamily="2" charset="2"/>
              <a:buNone/>
            </a:pPr>
            <a:endParaRPr lang="en-US" altLang="en-US" sz="2000" b="1" dirty="0">
              <a:latin typeface="Trebuchet MS" panose="020B0603020202020204" pitchFamily="34" charset="0"/>
            </a:endParaRPr>
          </a:p>
          <a:p>
            <a:pPr marL="0" indent="0">
              <a:buFont typeface="Monotype Sorts" pitchFamily="2" charset="2"/>
              <a:buNone/>
            </a:pPr>
            <a:r>
              <a:rPr lang="en-US" altLang="en-US" sz="2000" b="1" dirty="0">
                <a:solidFill>
                  <a:srgbClr val="0000FF"/>
                </a:solidFill>
                <a:latin typeface="Trebuchet MS" panose="020B0603020202020204" pitchFamily="34" charset="0"/>
              </a:rPr>
              <a:t>Dr. Lori White: </a:t>
            </a:r>
          </a:p>
          <a:p>
            <a:pPr marL="0" indent="0">
              <a:buFont typeface="Monotype Sorts" pitchFamily="2" charset="2"/>
              <a:buNone/>
            </a:pPr>
            <a:r>
              <a:rPr lang="en-US" altLang="en-US" sz="2000" b="1" dirty="0">
                <a:solidFill>
                  <a:srgbClr val="0000FF"/>
                </a:solidFill>
                <a:latin typeface="Trebuchet MS" panose="020B0603020202020204" pitchFamily="34" charset="0"/>
              </a:rPr>
              <a:t>	</a:t>
            </a:r>
            <a:r>
              <a:rPr lang="en-US" altLang="en-US" sz="2000" b="1" i="1" dirty="0">
                <a:latin typeface="Trebuchet MS" panose="020B0603020202020204" pitchFamily="34" charset="0"/>
              </a:rPr>
              <a:t>UAB School of Medicine, professor </a:t>
            </a:r>
          </a:p>
          <a:p>
            <a:pPr marL="0" indent="0">
              <a:buFont typeface="Monotype Sorts" pitchFamily="2" charset="2"/>
              <a:buNone/>
            </a:pPr>
            <a:r>
              <a:rPr lang="en-US" altLang="en-US" sz="2000" b="1" dirty="0">
                <a:latin typeface="Trebuchet MS" panose="020B0603020202020204" pitchFamily="34" charset="0"/>
              </a:rPr>
              <a:t>	 </a:t>
            </a:r>
          </a:p>
          <a:p>
            <a:pPr marL="0" indent="0">
              <a:buFont typeface="Monotype Sorts" pitchFamily="2" charset="2"/>
              <a:buNone/>
            </a:pPr>
            <a:r>
              <a:rPr lang="en-US" altLang="en-US" sz="2000" b="1" dirty="0">
                <a:solidFill>
                  <a:srgbClr val="0000FF"/>
                </a:solidFill>
                <a:latin typeface="Trebuchet MS" panose="020B0603020202020204" pitchFamily="34" charset="0"/>
              </a:rPr>
              <a:t>Ryan Cantrell: </a:t>
            </a:r>
          </a:p>
          <a:p>
            <a:pPr marL="0" indent="0">
              <a:buNone/>
            </a:pPr>
            <a:r>
              <a:rPr lang="en-US" sz="1800" dirty="0"/>
              <a:t>	</a:t>
            </a:r>
            <a:r>
              <a:rPr lang="en-US" sz="2000" b="1" i="1" dirty="0">
                <a:latin typeface="Trebuchet MS" panose="020B0703020202090204" pitchFamily="34" charset="0"/>
              </a:rPr>
              <a:t>American Federation for Children, Director of State 			Strategy and Political Affairs </a:t>
            </a:r>
            <a:endParaRPr lang="en-US" sz="2000" dirty="0">
              <a:latin typeface="Trebuchet MS" panose="020B0703020202090204" pitchFamily="34" charset="0"/>
            </a:endParaRPr>
          </a:p>
          <a:p>
            <a:pPr marL="0" indent="0">
              <a:buFont typeface="Monotype Sorts" pitchFamily="2" charset="2"/>
              <a:buNone/>
            </a:pPr>
            <a:endParaRPr lang="en-US" altLang="en-US" sz="2000" b="1" dirty="0">
              <a:latin typeface="Trebuchet MS" panose="020B0603020202020204" pitchFamily="34" charset="0"/>
            </a:endParaRPr>
          </a:p>
          <a:p>
            <a:pPr marL="0" indent="0">
              <a:buFont typeface="Monotype Sorts" pitchFamily="2" charset="2"/>
              <a:buNone/>
            </a:pPr>
            <a:r>
              <a:rPr lang="en-US" altLang="en-US" sz="2000" b="1" dirty="0">
                <a:solidFill>
                  <a:srgbClr val="0000FF"/>
                </a:solidFill>
                <a:latin typeface="Trebuchet MS" panose="020B0603020202020204" pitchFamily="34" charset="0"/>
              </a:rPr>
              <a:t>William A. Green, Jr. : </a:t>
            </a:r>
          </a:p>
          <a:p>
            <a:pPr marL="0" indent="0">
              <a:buFont typeface="Monotype Sorts" pitchFamily="2" charset="2"/>
              <a:buNone/>
            </a:pPr>
            <a:r>
              <a:rPr lang="en-US" altLang="en-US" sz="2000" b="1" dirty="0">
                <a:solidFill>
                  <a:srgbClr val="0000FF"/>
                </a:solidFill>
                <a:latin typeface="Trebuchet MS" panose="020B0603020202020204" pitchFamily="34" charset="0"/>
              </a:rPr>
              <a:t>	</a:t>
            </a:r>
            <a:r>
              <a:rPr lang="en-US" altLang="en-US" sz="2000" b="1" i="1" dirty="0">
                <a:latin typeface="Trebuchet MS" panose="020B0603020202020204" pitchFamily="34" charset="0"/>
              </a:rPr>
              <a:t>Delaney Consulting </a:t>
            </a:r>
          </a:p>
          <a:p>
            <a:pPr marL="0" indent="0">
              <a:buFont typeface="Monotype Sorts" pitchFamily="2" charset="2"/>
              <a:buNone/>
            </a:pPr>
            <a:endParaRPr lang="en-US" altLang="en-US" sz="2000" b="1" i="1" dirty="0">
              <a:latin typeface="Trebuchet MS" panose="020B0603020202020204" pitchFamily="34" charset="0"/>
            </a:endParaRPr>
          </a:p>
          <a:p>
            <a:pPr marL="0" indent="0">
              <a:buFont typeface="Monotype Sorts" pitchFamily="2" charset="2"/>
              <a:buNone/>
            </a:pPr>
            <a:r>
              <a:rPr lang="en-US" altLang="en-US" sz="2000" b="1" i="1" dirty="0">
                <a:solidFill>
                  <a:srgbClr val="0000FF"/>
                </a:solidFill>
                <a:latin typeface="Trebuchet MS" panose="020B0603020202020204" pitchFamily="34" charset="0"/>
              </a:rPr>
              <a:t>Mary Margaret Kyser:</a:t>
            </a:r>
          </a:p>
          <a:p>
            <a:pPr marL="0" indent="0">
              <a:buFont typeface="Monotype Sorts" pitchFamily="2" charset="2"/>
              <a:buNone/>
            </a:pPr>
            <a:r>
              <a:rPr lang="en-US" altLang="en-US" sz="2000" b="1" i="1" dirty="0">
                <a:solidFill>
                  <a:srgbClr val="0000FF"/>
                </a:solidFill>
                <a:latin typeface="Trebuchet MS" panose="020B0603020202020204" pitchFamily="34" charset="0"/>
              </a:rPr>
              <a:t>	</a:t>
            </a:r>
            <a:r>
              <a:rPr lang="en-US" altLang="en-US" sz="2000" b="1" i="1" dirty="0">
                <a:latin typeface="Trebuchet MS" panose="020B0603020202020204" pitchFamily="34" charset="0"/>
              </a:rPr>
              <a:t>Retired K-12 educator from MPS and Montgomery Academy</a:t>
            </a:r>
          </a:p>
        </p:txBody>
      </p:sp>
      <p:sp>
        <p:nvSpPr>
          <p:cNvPr id="16387" name="Rectangle 4"/>
          <p:cNvSpPr>
            <a:spLocks noChangeArrowheads="1"/>
          </p:cNvSpPr>
          <p:nvPr/>
        </p:nvSpPr>
        <p:spPr bwMode="auto">
          <a:xfrm>
            <a:off x="0" y="0"/>
            <a:ext cx="9144000" cy="579438"/>
          </a:xfrm>
          <a:prstGeom prst="rect">
            <a:avLst/>
          </a:prstGeom>
          <a:solidFill>
            <a:srgbClr val="FFC000"/>
          </a:solidFill>
          <a:ln>
            <a:noFill/>
          </a:ln>
          <a:effectLst/>
        </p:spPr>
        <p:txBody>
          <a:bodyPr>
            <a:spAutoFit/>
          </a:bodyPr>
          <a:lstStyle>
            <a:lvl1pPr>
              <a:spcBef>
                <a:spcPct val="20000"/>
              </a:spcBef>
              <a:buClr>
                <a:schemeClr val="accent1"/>
              </a:buClr>
              <a:buSzPct val="75000"/>
              <a:buFont typeface="Monotype Sorts" pitchFamily="2" charset="2"/>
              <a:buChar char="u"/>
              <a:defRPr sz="3200">
                <a:solidFill>
                  <a:schemeClr val="tx1"/>
                </a:solidFill>
                <a:latin typeface="Tahoma" panose="020B0604030504040204" pitchFamily="34" charset="0"/>
              </a:defRPr>
            </a:lvl1pPr>
            <a:lvl2pPr marL="742950" indent="-285750">
              <a:spcBef>
                <a:spcPct val="20000"/>
              </a:spcBef>
              <a:buClr>
                <a:schemeClr val="accent1"/>
              </a:buClr>
              <a:buChar char="•"/>
              <a:defRPr sz="2800">
                <a:solidFill>
                  <a:schemeClr val="tx1"/>
                </a:solidFill>
                <a:latin typeface="Tahoma" panose="020B0604030504040204" pitchFamily="34" charset="0"/>
              </a:defRPr>
            </a:lvl2pPr>
            <a:lvl3pPr marL="1143000" indent="-228600">
              <a:spcBef>
                <a:spcPct val="20000"/>
              </a:spcBef>
              <a:buClr>
                <a:schemeClr val="accent1"/>
              </a:buClr>
              <a:buChar char="–"/>
              <a:defRPr sz="2400">
                <a:solidFill>
                  <a:schemeClr val="tx1"/>
                </a:solidFill>
                <a:latin typeface="Tahoma" panose="020B0604030504040204" pitchFamily="34" charset="0"/>
              </a:defRPr>
            </a:lvl3pPr>
            <a:lvl4pPr marL="1600200" indent="-228600">
              <a:spcBef>
                <a:spcPct val="20000"/>
              </a:spcBef>
              <a:buClr>
                <a:schemeClr val="accent1"/>
              </a:buClr>
              <a:buChar char="•"/>
              <a:defRPr sz="2000">
                <a:solidFill>
                  <a:schemeClr val="tx1"/>
                </a:solidFill>
                <a:latin typeface="Tahoma" panose="020B0604030504040204" pitchFamily="34" charset="0"/>
              </a:defRPr>
            </a:lvl4pPr>
            <a:lvl5pPr marL="2057400" indent="-228600">
              <a:spcBef>
                <a:spcPct val="20000"/>
              </a:spcBef>
              <a:buClr>
                <a:schemeClr val="accent1"/>
              </a:buClr>
              <a:buChar char="–"/>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accent1"/>
              </a:buClr>
              <a:buChar char="–"/>
              <a:defRPr sz="2000">
                <a:solidFill>
                  <a:schemeClr val="tx1"/>
                </a:solidFill>
                <a:latin typeface="Tahoma" panose="020B0604030504040204" pitchFamily="34" charset="0"/>
              </a:defRPr>
            </a:lvl9pPr>
          </a:lstStyle>
          <a:p>
            <a:pPr algn="ctr">
              <a:spcBef>
                <a:spcPct val="0"/>
              </a:spcBef>
              <a:buClrTx/>
              <a:buSzTx/>
              <a:buFontTx/>
              <a:buNone/>
            </a:pPr>
            <a:r>
              <a:rPr lang="en-US" altLang="en-US" b="1" dirty="0">
                <a:latin typeface="Trebuchet MS" panose="020B0603020202020204" pitchFamily="34" charset="0"/>
              </a:rPr>
              <a:t>Developers’ Backgrounds</a:t>
            </a:r>
          </a:p>
        </p:txBody>
      </p:sp>
    </p:spTree>
    <p:extLst>
      <p:ext uri="{BB962C8B-B14F-4D97-AF65-F5344CB8AC3E}">
        <p14:creationId xmlns:p14="http://schemas.microsoft.com/office/powerpoint/2010/main" val="358157374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584200"/>
          </a:xfrm>
          <a:solidFill>
            <a:srgbClr val="FFC000"/>
          </a:solidFill>
        </p:spPr>
        <p:txBody>
          <a:bodyPr/>
          <a:lstStyle/>
          <a:p>
            <a:pPr algn="ctr"/>
            <a:r>
              <a:rPr lang="en-US" altLang="en-US" sz="3200" b="1">
                <a:latin typeface="Trebuchet MS" panose="020B0603020202020204" pitchFamily="34" charset="0"/>
              </a:rPr>
              <a:t>Mission Statement</a:t>
            </a:r>
          </a:p>
        </p:txBody>
      </p:sp>
      <p:sp>
        <p:nvSpPr>
          <p:cNvPr id="18435" name="Rectangle 3"/>
          <p:cNvSpPr>
            <a:spLocks noGrp="1" noChangeArrowheads="1"/>
          </p:cNvSpPr>
          <p:nvPr>
            <p:ph type="body" idx="1"/>
          </p:nvPr>
        </p:nvSpPr>
        <p:spPr>
          <a:xfrm>
            <a:off x="401444" y="771077"/>
            <a:ext cx="8341112" cy="5693980"/>
          </a:xfrm>
        </p:spPr>
        <p:txBody>
          <a:bodyPr>
            <a:normAutofit/>
          </a:bodyPr>
          <a:lstStyle/>
          <a:p>
            <a:pPr marL="0" indent="0" algn="ctr">
              <a:buFont typeface="Monotype Sorts" pitchFamily="2" charset="2"/>
              <a:buNone/>
            </a:pPr>
            <a:r>
              <a:rPr lang="en-US" altLang="en-US" b="1" dirty="0">
                <a:solidFill>
                  <a:srgbClr val="0000FF"/>
                </a:solidFill>
                <a:latin typeface="Trebuchet MS" panose="020B0603020202020204" pitchFamily="34" charset="0"/>
                <a:cs typeface="Times New Roman" panose="02020603050405020304" pitchFamily="18" charset="0"/>
              </a:rPr>
              <a:t>Mission</a:t>
            </a:r>
          </a:p>
          <a:p>
            <a:pPr marL="0" indent="0">
              <a:buFont typeface="Monotype Sorts" pitchFamily="2" charset="2"/>
              <a:buNone/>
            </a:pPr>
            <a:r>
              <a:rPr lang="en-US" altLang="en-US" sz="2400" dirty="0">
                <a:latin typeface="Trebuchet MS" panose="020B0603020202020204" pitchFamily="34" charset="0"/>
                <a:cs typeface="Times New Roman" panose="02020603050405020304" pitchFamily="18" charset="0"/>
              </a:rPr>
              <a:t>The mission of the LEAD Academy is to provide innovative programs designed to spark curiosity, maximize learning potential and continuously improve student achievement by empowering them with 21st century skills.</a:t>
            </a:r>
          </a:p>
          <a:p>
            <a:pPr marL="0" indent="0">
              <a:buFont typeface="Monotype Sorts" pitchFamily="2" charset="2"/>
              <a:buNone/>
            </a:pPr>
            <a:endParaRPr lang="en-US" altLang="en-US" sz="1400" dirty="0">
              <a:latin typeface="Trebuchet MS" panose="020B0603020202020204" pitchFamily="34" charset="0"/>
              <a:cs typeface="Times New Roman" panose="02020603050405020304" pitchFamily="18" charset="0"/>
            </a:endParaRPr>
          </a:p>
          <a:p>
            <a:pPr marL="0" indent="0" algn="ctr">
              <a:buFont typeface="Monotype Sorts" pitchFamily="2" charset="2"/>
              <a:buNone/>
            </a:pPr>
            <a:r>
              <a:rPr lang="en-US" altLang="en-US" b="1" dirty="0">
                <a:solidFill>
                  <a:srgbClr val="0000FF"/>
                </a:solidFill>
                <a:latin typeface="Trebuchet MS" panose="020B0603020202020204" pitchFamily="34" charset="0"/>
                <a:cs typeface="Times New Roman" panose="02020603050405020304" pitchFamily="18" charset="0"/>
              </a:rPr>
              <a:t>Vision</a:t>
            </a:r>
          </a:p>
          <a:p>
            <a:pPr marL="0" indent="0">
              <a:buFont typeface="Monotype Sorts" pitchFamily="2" charset="2"/>
              <a:buNone/>
            </a:pPr>
            <a:r>
              <a:rPr lang="en-US" altLang="en-US" sz="2400" dirty="0">
                <a:latin typeface="Trebuchet MS" panose="020B0603020202020204" pitchFamily="34" charset="0"/>
                <a:cs typeface="Times New Roman" panose="02020603050405020304" pitchFamily="18" charset="0"/>
              </a:rPr>
              <a:t>The vision of LEAD Academy is to build </a:t>
            </a:r>
            <a:r>
              <a:rPr lang="en-US" altLang="en-US" sz="2400" b="1" u="sng" dirty="0">
                <a:latin typeface="Trebuchet MS" panose="020B0603020202020204" pitchFamily="34" charset="0"/>
                <a:cs typeface="Times New Roman" panose="02020603050405020304" pitchFamily="18" charset="0"/>
              </a:rPr>
              <a:t>l</a:t>
            </a:r>
            <a:r>
              <a:rPr lang="en-US" altLang="en-US" sz="2400" dirty="0">
                <a:latin typeface="Trebuchet MS" panose="020B0603020202020204" pitchFamily="34" charset="0"/>
                <a:cs typeface="Times New Roman" panose="02020603050405020304" pitchFamily="18" charset="0"/>
              </a:rPr>
              <a:t>eaders by </a:t>
            </a:r>
            <a:r>
              <a:rPr lang="en-US" altLang="en-US" sz="2400" b="1" u="sng" dirty="0">
                <a:latin typeface="Trebuchet MS" panose="020B0603020202020204" pitchFamily="34" charset="0"/>
                <a:cs typeface="Times New Roman" panose="02020603050405020304" pitchFamily="18" charset="0"/>
              </a:rPr>
              <a:t>e</a:t>
            </a:r>
            <a:r>
              <a:rPr lang="en-US" altLang="en-US" sz="2400" dirty="0">
                <a:latin typeface="Trebuchet MS" panose="020B0603020202020204" pitchFamily="34" charset="0"/>
                <a:cs typeface="Times New Roman" panose="02020603050405020304" pitchFamily="18" charset="0"/>
              </a:rPr>
              <a:t>ngaging students, focusing on high </a:t>
            </a:r>
            <a:r>
              <a:rPr lang="en-US" altLang="en-US" sz="2400" b="1" u="sng" dirty="0">
                <a:latin typeface="Trebuchet MS" panose="020B0603020202020204" pitchFamily="34" charset="0"/>
                <a:cs typeface="Times New Roman" panose="02020603050405020304" pitchFamily="18" charset="0"/>
              </a:rPr>
              <a:t>a</a:t>
            </a:r>
            <a:r>
              <a:rPr lang="en-US" altLang="en-US" sz="2400" dirty="0">
                <a:latin typeface="Trebuchet MS" panose="020B0603020202020204" pitchFamily="34" charset="0"/>
                <a:cs typeface="Times New Roman" panose="02020603050405020304" pitchFamily="18" charset="0"/>
              </a:rPr>
              <a:t>chievement and </a:t>
            </a:r>
            <a:r>
              <a:rPr lang="en-US" altLang="en-US" sz="2400" b="1" u="sng" dirty="0">
                <a:latin typeface="Trebuchet MS" panose="020B0603020202020204" pitchFamily="34" charset="0"/>
                <a:cs typeface="Times New Roman" panose="02020603050405020304" pitchFamily="18" charset="0"/>
              </a:rPr>
              <a:t>d</a:t>
            </a:r>
            <a:r>
              <a:rPr lang="en-US" altLang="en-US" sz="2400" dirty="0">
                <a:latin typeface="Trebuchet MS" panose="020B0603020202020204" pitchFamily="34" charset="0"/>
                <a:cs typeface="Times New Roman" panose="02020603050405020304" pitchFamily="18" charset="0"/>
              </a:rPr>
              <a:t>eveloping the whole child to become knowledgeable, productive, well-rounded citizens.</a:t>
            </a:r>
          </a:p>
          <a:p>
            <a:pPr marL="0" indent="0" algn="ctr">
              <a:buFont typeface="Monotype Sorts" pitchFamily="2" charset="2"/>
              <a:buNone/>
            </a:pPr>
            <a:r>
              <a:rPr lang="en-US" altLang="en-US" b="1" dirty="0">
                <a:solidFill>
                  <a:srgbClr val="0000FF"/>
                </a:solidFill>
                <a:latin typeface="Trebuchet MS" panose="020B0603020202020204" pitchFamily="34" charset="0"/>
                <a:cs typeface="Times New Roman" panose="02020603050405020304" pitchFamily="18" charset="0"/>
              </a:rPr>
              <a:t>Core Values</a:t>
            </a:r>
          </a:p>
          <a:p>
            <a:pPr marL="0" indent="0" algn="ctr">
              <a:buFont typeface="Monotype Sorts" pitchFamily="2" charset="2"/>
              <a:buNone/>
            </a:pPr>
            <a:r>
              <a:rPr lang="en-US" altLang="en-US" sz="2400" b="1" dirty="0">
                <a:solidFill>
                  <a:srgbClr val="0000FF"/>
                </a:solidFill>
                <a:latin typeface="Trebuchet MS" panose="020B0603020202020204" pitchFamily="34" charset="0"/>
                <a:cs typeface="Times New Roman" panose="02020603050405020304" pitchFamily="18" charset="0"/>
                <a:sym typeface="Wingdings" panose="05000000000000000000" pitchFamily="2" charset="2"/>
              </a:rPr>
              <a:t></a:t>
            </a:r>
            <a:r>
              <a:rPr lang="en-US" altLang="en-US" sz="2400" b="1" dirty="0">
                <a:latin typeface="Trebuchet MS" panose="020B0603020202020204" pitchFamily="34" charset="0"/>
                <a:cs typeface="Times New Roman" panose="02020603050405020304" pitchFamily="18" charset="0"/>
              </a:rPr>
              <a:t>High Expectations, </a:t>
            </a:r>
            <a:r>
              <a:rPr lang="en-US" altLang="en-US" sz="2400" b="1" dirty="0">
                <a:solidFill>
                  <a:srgbClr val="0000FF"/>
                </a:solidFill>
                <a:latin typeface="Trebuchet MS" panose="020B0603020202020204" pitchFamily="34" charset="0"/>
                <a:cs typeface="Times New Roman" panose="02020603050405020304" pitchFamily="18" charset="0"/>
                <a:sym typeface="Wingdings" panose="05000000000000000000" pitchFamily="2" charset="2"/>
              </a:rPr>
              <a:t></a:t>
            </a:r>
            <a:r>
              <a:rPr lang="en-US" altLang="en-US" sz="2400" b="1" dirty="0">
                <a:latin typeface="Trebuchet MS" panose="020B0603020202020204" pitchFamily="34" charset="0"/>
                <a:cs typeface="Times New Roman" panose="02020603050405020304" pitchFamily="18" charset="0"/>
              </a:rPr>
              <a:t>Dedication, </a:t>
            </a:r>
            <a:r>
              <a:rPr lang="en-US" altLang="en-US" sz="2400" b="1" dirty="0">
                <a:solidFill>
                  <a:srgbClr val="0000FF"/>
                </a:solidFill>
                <a:latin typeface="Trebuchet MS" panose="020B0603020202020204" pitchFamily="34" charset="0"/>
                <a:cs typeface="Times New Roman" panose="02020603050405020304" pitchFamily="18" charset="0"/>
                <a:sym typeface="Wingdings" panose="05000000000000000000" pitchFamily="2" charset="2"/>
              </a:rPr>
              <a:t></a:t>
            </a:r>
            <a:r>
              <a:rPr lang="en-US" altLang="en-US" sz="2400" b="1" dirty="0">
                <a:latin typeface="Trebuchet MS" panose="020B0603020202020204" pitchFamily="34" charset="0"/>
                <a:cs typeface="Times New Roman" panose="02020603050405020304" pitchFamily="18" charset="0"/>
              </a:rPr>
              <a:t>Integrity, </a:t>
            </a:r>
          </a:p>
          <a:p>
            <a:pPr marL="0" indent="0" algn="ctr">
              <a:buFont typeface="Monotype Sorts" pitchFamily="2" charset="2"/>
              <a:buNone/>
            </a:pPr>
            <a:r>
              <a:rPr lang="en-US" altLang="en-US" sz="2400" b="1" dirty="0">
                <a:solidFill>
                  <a:srgbClr val="0000FF"/>
                </a:solidFill>
                <a:latin typeface="Trebuchet MS" panose="020B0603020202020204" pitchFamily="34" charset="0"/>
                <a:cs typeface="Times New Roman" panose="02020603050405020304" pitchFamily="18" charset="0"/>
                <a:sym typeface="Wingdings" panose="05000000000000000000" pitchFamily="2" charset="2"/>
              </a:rPr>
              <a:t></a:t>
            </a:r>
            <a:r>
              <a:rPr lang="en-US" altLang="en-US" sz="2400" b="1" dirty="0">
                <a:latin typeface="Trebuchet MS" panose="020B0603020202020204" pitchFamily="34" charset="0"/>
                <a:cs typeface="Times New Roman" panose="02020603050405020304" pitchFamily="18" charset="0"/>
              </a:rPr>
              <a:t>Teamwork, and </a:t>
            </a:r>
            <a:r>
              <a:rPr lang="en-US" altLang="en-US" sz="2400" b="1" dirty="0">
                <a:solidFill>
                  <a:srgbClr val="0000FF"/>
                </a:solidFill>
                <a:latin typeface="Trebuchet MS" panose="020B0603020202020204" pitchFamily="34" charset="0"/>
                <a:cs typeface="Times New Roman" panose="02020603050405020304" pitchFamily="18" charset="0"/>
                <a:sym typeface="Wingdings" panose="05000000000000000000" pitchFamily="2" charset="2"/>
              </a:rPr>
              <a:t></a:t>
            </a:r>
            <a:r>
              <a:rPr lang="en-US" altLang="en-US" sz="2400" b="1" dirty="0">
                <a:latin typeface="Trebuchet MS" panose="020B0603020202020204" pitchFamily="34" charset="0"/>
                <a:cs typeface="Times New Roman" panose="02020603050405020304" pitchFamily="18" charset="0"/>
              </a:rPr>
              <a:t>Innovation</a:t>
            </a:r>
          </a:p>
        </p:txBody>
      </p:sp>
    </p:spTree>
    <p:extLst>
      <p:ext uri="{BB962C8B-B14F-4D97-AF65-F5344CB8AC3E}">
        <p14:creationId xmlns:p14="http://schemas.microsoft.com/office/powerpoint/2010/main" val="366113531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0" y="1638312"/>
            <a:ext cx="9144000" cy="1703602"/>
          </a:xfrm>
          <a:prstGeom prst="rect">
            <a:avLst/>
          </a:prstGeom>
          <a:solidFill>
            <a:srgbClr val="FF00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4000" b="1" dirty="0">
                <a:solidFill>
                  <a:schemeClr val="bg1"/>
                </a:solidFill>
                <a:latin typeface="Trebuchet MS" panose="020B0603020202020204" pitchFamily="34" charset="0"/>
              </a:rPr>
              <a:t>Section-1:</a:t>
            </a:r>
          </a:p>
          <a:p>
            <a:pPr algn="ctr"/>
            <a:endParaRPr lang="en-US" altLang="en-US" sz="2000" b="1" dirty="0">
              <a:solidFill>
                <a:schemeClr val="bg1"/>
              </a:solidFill>
              <a:latin typeface="Trebuchet MS" panose="020B0603020202020204" pitchFamily="34" charset="0"/>
            </a:endParaRPr>
          </a:p>
          <a:p>
            <a:pPr algn="ctr"/>
            <a:r>
              <a:rPr lang="en-US" altLang="en-US" sz="3600" b="1" dirty="0">
                <a:solidFill>
                  <a:schemeClr val="bg1"/>
                </a:solidFill>
                <a:latin typeface="Trebuchet MS" panose="020B0603020202020204" pitchFamily="34" charset="0"/>
              </a:rPr>
              <a:t>Education Program Design and Capacity</a:t>
            </a:r>
          </a:p>
        </p:txBody>
      </p:sp>
    </p:spTree>
    <p:extLst>
      <p:ext uri="{BB962C8B-B14F-4D97-AF65-F5344CB8AC3E}">
        <p14:creationId xmlns:p14="http://schemas.microsoft.com/office/powerpoint/2010/main" val="3173478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62" name="Rectangle 6"/>
          <p:cNvSpPr>
            <a:spLocks noChangeArrowheads="1"/>
          </p:cNvSpPr>
          <p:nvPr/>
        </p:nvSpPr>
        <p:spPr bwMode="auto">
          <a:xfrm>
            <a:off x="1026028" y="1118360"/>
            <a:ext cx="7091943" cy="470898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lvl1pPr marL="457200">
              <a:defRPr sz="2400">
                <a:solidFill>
                  <a:schemeClr val="tx1"/>
                </a:solidFill>
                <a:latin typeface="Tahoma" panose="020B0604030504040204" pitchFamily="34" charset="0"/>
              </a:defRPr>
            </a:lvl1pPr>
            <a:lvl2pPr marL="1028700">
              <a:defRPr sz="2400">
                <a:solidFill>
                  <a:schemeClr val="tx1"/>
                </a:solidFill>
                <a:latin typeface="Tahoma" panose="020B0604030504040204" pitchFamily="34" charset="0"/>
              </a:defRPr>
            </a:lvl2pPr>
            <a:lvl3pPr marL="1143000">
              <a:defRPr sz="2400">
                <a:solidFill>
                  <a:schemeClr val="tx1"/>
                </a:solidFill>
                <a:latin typeface="Tahoma" panose="020B0604030504040204" pitchFamily="34" charset="0"/>
              </a:defRPr>
            </a:lvl3pPr>
            <a:lvl4pPr>
              <a:defRPr sz="2400">
                <a:solidFill>
                  <a:schemeClr val="tx1"/>
                </a:solidFill>
                <a:latin typeface="Tahoma" panose="020B0604030504040204" pitchFamily="34" charset="0"/>
              </a:defRPr>
            </a:lvl4pPr>
            <a:lvl5pPr>
              <a:defRPr sz="2400">
                <a:solidFill>
                  <a:schemeClr val="tx1"/>
                </a:solidFill>
                <a:latin typeface="Tahoma" panose="020B0604030504040204" pitchFamily="34" charset="0"/>
              </a:defRPr>
            </a:lvl5pPr>
            <a:lvl6pPr eaLnBrk="0" fontAlgn="base" hangingPunct="0">
              <a:spcBef>
                <a:spcPct val="0"/>
              </a:spcBef>
              <a:spcAft>
                <a:spcPct val="0"/>
              </a:spcAft>
              <a:defRPr sz="2400">
                <a:solidFill>
                  <a:schemeClr val="tx1"/>
                </a:solidFill>
                <a:latin typeface="Tahoma" panose="020B0604030504040204" pitchFamily="34" charset="0"/>
              </a:defRPr>
            </a:lvl6pPr>
            <a:lvl7pPr eaLnBrk="0" fontAlgn="base" hangingPunct="0">
              <a:spcBef>
                <a:spcPct val="0"/>
              </a:spcBef>
              <a:spcAft>
                <a:spcPct val="0"/>
              </a:spcAft>
              <a:defRPr sz="2400">
                <a:solidFill>
                  <a:schemeClr val="tx1"/>
                </a:solidFill>
                <a:latin typeface="Tahoma" panose="020B0604030504040204" pitchFamily="34" charset="0"/>
              </a:defRPr>
            </a:lvl7pPr>
            <a:lvl8pPr eaLnBrk="0" fontAlgn="base" hangingPunct="0">
              <a:spcBef>
                <a:spcPct val="0"/>
              </a:spcBef>
              <a:spcAft>
                <a:spcPct val="0"/>
              </a:spcAft>
              <a:defRPr sz="2400">
                <a:solidFill>
                  <a:schemeClr val="tx1"/>
                </a:solidFill>
                <a:latin typeface="Tahoma" panose="020B0604030504040204" pitchFamily="34" charset="0"/>
              </a:defRPr>
            </a:lvl8pPr>
            <a:lvl9pPr eaLnBrk="0" fontAlgn="base" hangingPunct="0">
              <a:spcBef>
                <a:spcPct val="0"/>
              </a:spcBef>
              <a:spcAft>
                <a:spcPct val="0"/>
              </a:spcAft>
              <a:defRPr sz="2400">
                <a:solidFill>
                  <a:schemeClr val="tx1"/>
                </a:solidFill>
                <a:latin typeface="Tahoma" panose="020B0604030504040204" pitchFamily="34" charset="0"/>
              </a:defRPr>
            </a:lvl9pPr>
          </a:lstStyle>
          <a:p>
            <a:pPr>
              <a:lnSpc>
                <a:spcPct val="150000"/>
              </a:lnSpc>
              <a:defRPr/>
            </a:pPr>
            <a:r>
              <a:rPr lang="en-US" altLang="en-US" b="1" dirty="0">
                <a:latin typeface="Trebuchet MS" panose="020B0603020202020204" pitchFamily="34" charset="0"/>
              </a:rPr>
              <a:t>Students Excel in;</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S</a:t>
            </a:r>
            <a:r>
              <a:rPr lang="en-US" altLang="en-US" sz="2800" b="1" dirty="0">
                <a:latin typeface="Trebuchet MS" panose="020B0603020202020204" pitchFamily="34" charset="0"/>
              </a:rPr>
              <a:t>cience</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T</a:t>
            </a:r>
            <a:r>
              <a:rPr lang="en-US" altLang="en-US" sz="2800" b="1" dirty="0">
                <a:latin typeface="Trebuchet MS" panose="020B0603020202020204" pitchFamily="34" charset="0"/>
              </a:rPr>
              <a:t>echnology</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R</a:t>
            </a:r>
            <a:r>
              <a:rPr lang="en-US" altLang="en-US" sz="2800" b="1" dirty="0">
                <a:latin typeface="Trebuchet MS" panose="020B0603020202020204" pitchFamily="34" charset="0"/>
              </a:rPr>
              <a:t>eading</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E</a:t>
            </a:r>
            <a:r>
              <a:rPr lang="en-US" altLang="en-US" sz="2800" b="1" dirty="0">
                <a:latin typeface="Trebuchet MS" panose="020B0603020202020204" pitchFamily="34" charset="0"/>
              </a:rPr>
              <a:t>ngineering</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A</a:t>
            </a:r>
            <a:r>
              <a:rPr lang="en-US" altLang="en-US" sz="2800" b="1" dirty="0">
                <a:latin typeface="Trebuchet MS" panose="020B0603020202020204" pitchFamily="34" charset="0"/>
              </a:rPr>
              <a:t>rt</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M</a:t>
            </a:r>
            <a:r>
              <a:rPr lang="en-US" altLang="en-US" sz="2800" b="1" dirty="0">
                <a:latin typeface="Trebuchet MS" panose="020B0603020202020204" pitchFamily="34" charset="0"/>
              </a:rPr>
              <a:t>athematics</a:t>
            </a:r>
          </a:p>
          <a:p>
            <a:pPr marL="1828800" lvl="1">
              <a:buFontTx/>
              <a:buChar char="•"/>
              <a:defRPr/>
            </a:pPr>
            <a:r>
              <a:rPr lang="en-US" altLang="en-US" sz="2800" b="1" dirty="0">
                <a:latin typeface="Trebuchet MS" panose="020B0603020202020204" pitchFamily="34" charset="0"/>
              </a:rPr>
              <a:t> </a:t>
            </a:r>
            <a:r>
              <a:rPr lang="en-US" altLang="en-US" sz="2800" b="1" dirty="0">
                <a:solidFill>
                  <a:srgbClr val="0000FF"/>
                </a:solidFill>
                <a:latin typeface="Trebuchet MS" panose="020B0603020202020204" pitchFamily="34" charset="0"/>
              </a:rPr>
              <a:t>S</a:t>
            </a:r>
            <a:r>
              <a:rPr lang="en-US" altLang="en-US" sz="2800" b="1" dirty="0">
                <a:latin typeface="Trebuchet MS" panose="020B0603020202020204" pitchFamily="34" charset="0"/>
              </a:rPr>
              <a:t>ocial / Emotional Learning</a:t>
            </a:r>
          </a:p>
          <a:p>
            <a:pPr marL="1828800" lvl="1">
              <a:defRPr/>
            </a:pPr>
            <a:endParaRPr lang="en-US" altLang="en-US" sz="1400" b="1" dirty="0">
              <a:latin typeface="Trebuchet MS" panose="020B0603020202020204" pitchFamily="34" charset="0"/>
            </a:endParaRPr>
          </a:p>
          <a:p>
            <a:pPr marL="1828800" lvl="1">
              <a:defRPr/>
            </a:pPr>
            <a:endParaRPr lang="en-US" altLang="en-US" sz="1400" b="1" dirty="0">
              <a:latin typeface="Trebuchet MS" panose="020B0603020202020204" pitchFamily="34" charset="0"/>
            </a:endParaRPr>
          </a:p>
          <a:p>
            <a:pPr marL="1314450" lvl="1">
              <a:defRPr/>
            </a:pPr>
            <a:r>
              <a:rPr lang="en-US" altLang="en-US" sz="4000" b="1" dirty="0">
                <a:solidFill>
                  <a:srgbClr val="0000FF"/>
                </a:solidFill>
                <a:latin typeface="Trebuchet MS" panose="020B0603020202020204" pitchFamily="34" charset="0"/>
              </a:rPr>
              <a:t>	STREAMS</a:t>
            </a:r>
            <a:r>
              <a:rPr lang="en-US" altLang="en-US" sz="4000" b="1" baseline="30000" dirty="0">
                <a:solidFill>
                  <a:srgbClr val="0000FF"/>
                </a:solidFill>
                <a:latin typeface="Trebuchet MS" panose="020B0603020202020204" pitchFamily="34" charset="0"/>
              </a:rPr>
              <a:t>360</a:t>
            </a:r>
          </a:p>
        </p:txBody>
      </p:sp>
      <p:sp>
        <p:nvSpPr>
          <p:cNvPr id="5" name="Rectangle 2"/>
          <p:cNvSpPr txBox="1">
            <a:spLocks noChangeArrowheads="1"/>
          </p:cNvSpPr>
          <p:nvPr/>
        </p:nvSpPr>
        <p:spPr>
          <a:xfrm>
            <a:off x="0" y="0"/>
            <a:ext cx="9144000" cy="571500"/>
          </a:xfrm>
          <a:prstGeom prst="rect">
            <a:avLst/>
          </a:prstGeom>
          <a:solidFill>
            <a:srgbClr val="FFC000"/>
          </a:solidFill>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a:latin typeface="Trebuchet MS" panose="020B0603020202020204" pitchFamily="34" charset="0"/>
              </a:rPr>
              <a:t>Overview of Curriculum and STREAMS</a:t>
            </a:r>
            <a:r>
              <a:rPr lang="en-US" altLang="en-US" sz="3200" b="1" baseline="30000" dirty="0">
                <a:latin typeface="Trebuchet MS" panose="020B0603020202020204" pitchFamily="34" charset="0"/>
              </a:rPr>
              <a:t>360</a:t>
            </a:r>
          </a:p>
        </p:txBody>
      </p:sp>
    </p:spTree>
    <p:extLst>
      <p:ext uri="{BB962C8B-B14F-4D97-AF65-F5344CB8AC3E}">
        <p14:creationId xmlns:p14="http://schemas.microsoft.com/office/powerpoint/2010/main" val="153150077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0"/>
            <a:ext cx="9144000" cy="571500"/>
          </a:xfrm>
          <a:solidFill>
            <a:srgbClr val="FFC000"/>
          </a:solidFill>
        </p:spPr>
        <p:txBody>
          <a:bodyPr/>
          <a:lstStyle/>
          <a:p>
            <a:pPr algn="ctr"/>
            <a:r>
              <a:rPr lang="en-US" altLang="en-US" sz="3200" b="1" dirty="0">
                <a:latin typeface="Trebuchet MS" panose="020B0603020202020204" pitchFamily="34" charset="0"/>
              </a:rPr>
              <a:t>Overview of Curriculum and STREAMS 360</a:t>
            </a:r>
          </a:p>
        </p:txBody>
      </p:sp>
      <p:sp>
        <p:nvSpPr>
          <p:cNvPr id="4" name="Rectangle 3"/>
          <p:cNvSpPr/>
          <p:nvPr/>
        </p:nvSpPr>
        <p:spPr>
          <a:xfrm>
            <a:off x="459921" y="1336914"/>
            <a:ext cx="8224157" cy="4083169"/>
          </a:xfrm>
          <a:prstGeom prst="rect">
            <a:avLst/>
          </a:prstGeom>
        </p:spPr>
        <p:txBody>
          <a:bodyPr wrap="square">
            <a:spAutoFit/>
          </a:bodyPr>
          <a:lstStyle/>
          <a:p>
            <a:pPr algn="ctr">
              <a:lnSpc>
                <a:spcPct val="150000"/>
              </a:lnSpc>
            </a:pPr>
            <a:r>
              <a:rPr lang="en-US" sz="2400" b="1" u="sng" dirty="0">
                <a:latin typeface="Trebuchet MS" panose="020B0603020202020204" pitchFamily="34" charset="0"/>
              </a:rPr>
              <a:t>LEAD will implement 3 strategies;</a:t>
            </a:r>
          </a:p>
          <a:p>
            <a:pPr algn="ctr">
              <a:lnSpc>
                <a:spcPct val="150000"/>
              </a:lnSpc>
            </a:pPr>
            <a:endParaRPr lang="en-US" sz="1000" b="1" dirty="0">
              <a:latin typeface="Trebuchet MS" panose="020B0603020202020204" pitchFamily="34" charset="0"/>
            </a:endParaRPr>
          </a:p>
          <a:p>
            <a:pPr marL="457200" indent="-457200">
              <a:lnSpc>
                <a:spcPct val="150000"/>
              </a:lnSpc>
              <a:buAutoNum type="arabicPeriod"/>
            </a:pPr>
            <a:r>
              <a:rPr lang="en-US" sz="2000" b="1" dirty="0">
                <a:latin typeface="Trebuchet MS" panose="020B0603020202020204" pitchFamily="34" charset="0"/>
              </a:rPr>
              <a:t>Implementation of a cross-disciplinary blended PBL </a:t>
            </a:r>
            <a:r>
              <a:rPr lang="en-US" sz="2000" b="1">
                <a:latin typeface="Trebuchet MS" panose="020B0603020202020204" pitchFamily="34" charset="0"/>
              </a:rPr>
              <a:t>(Project </a:t>
            </a:r>
            <a:r>
              <a:rPr lang="en-US" sz="2000" b="1" dirty="0">
                <a:latin typeface="Trebuchet MS" panose="020B0603020202020204" pitchFamily="34" charset="0"/>
              </a:rPr>
              <a:t>based learning) curriculum</a:t>
            </a:r>
          </a:p>
          <a:p>
            <a:pPr marL="457200" indent="-457200">
              <a:lnSpc>
                <a:spcPct val="150000"/>
              </a:lnSpc>
              <a:buAutoNum type="arabicPeriod"/>
            </a:pPr>
            <a:r>
              <a:rPr lang="en-US" sz="2000" b="1" dirty="0">
                <a:latin typeface="Trebuchet MS" panose="020B0603020202020204" pitchFamily="34" charset="0"/>
              </a:rPr>
              <a:t>Institute a “LEAD hours” at 3 levels</a:t>
            </a:r>
          </a:p>
          <a:p>
            <a:pPr marL="1371600" lvl="1" indent="-457200">
              <a:lnSpc>
                <a:spcPct val="150000"/>
              </a:lnSpc>
              <a:buFont typeface="Wingdings" panose="05000000000000000000" pitchFamily="2" charset="2"/>
              <a:buChar char="q"/>
            </a:pPr>
            <a:r>
              <a:rPr lang="en-US" sz="2000" b="1" dirty="0">
                <a:latin typeface="Trebuchet MS" panose="020B0603020202020204" pitchFamily="34" charset="0"/>
              </a:rPr>
              <a:t>Level-1: Remediation and extra support</a:t>
            </a:r>
          </a:p>
          <a:p>
            <a:pPr marL="1371600" lvl="1" indent="-457200">
              <a:lnSpc>
                <a:spcPct val="150000"/>
              </a:lnSpc>
              <a:buFont typeface="Wingdings" panose="05000000000000000000" pitchFamily="2" charset="2"/>
              <a:buChar char="q"/>
            </a:pPr>
            <a:r>
              <a:rPr lang="en-US" sz="2000" b="1" dirty="0">
                <a:latin typeface="Trebuchet MS" panose="020B0603020202020204" pitchFamily="34" charset="0"/>
              </a:rPr>
              <a:t>Level-2: Math and ELA Enrichment</a:t>
            </a:r>
          </a:p>
          <a:p>
            <a:pPr marL="1371600" lvl="1" indent="-457200">
              <a:lnSpc>
                <a:spcPct val="150000"/>
              </a:lnSpc>
              <a:buFont typeface="Wingdings" panose="05000000000000000000" pitchFamily="2" charset="2"/>
              <a:buChar char="q"/>
            </a:pPr>
            <a:r>
              <a:rPr lang="en-US" sz="2000" b="1" dirty="0">
                <a:latin typeface="Trebuchet MS" panose="020B0603020202020204" pitchFamily="34" charset="0"/>
              </a:rPr>
              <a:t>Level-3: Advance studies and individual projects</a:t>
            </a:r>
          </a:p>
          <a:p>
            <a:pPr marL="457200" indent="-457200">
              <a:lnSpc>
                <a:spcPct val="150000"/>
              </a:lnSpc>
              <a:buAutoNum type="arabicPeriod"/>
            </a:pPr>
            <a:r>
              <a:rPr lang="en-US" sz="2000" b="1" dirty="0">
                <a:latin typeface="Trebuchet MS" panose="020B0603020202020204" pitchFamily="34" charset="0"/>
              </a:rPr>
              <a:t>Data system and dashboard to support first 2 strategies</a:t>
            </a:r>
          </a:p>
        </p:txBody>
      </p:sp>
    </p:spTree>
    <p:extLst>
      <p:ext uri="{BB962C8B-B14F-4D97-AF65-F5344CB8AC3E}">
        <p14:creationId xmlns:p14="http://schemas.microsoft.com/office/powerpoint/2010/main" val="184751489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3301</TotalTime>
  <Words>1267</Words>
  <Application>Microsoft Macintosh PowerPoint</Application>
  <PresentationFormat>On-screen Show (4:3)</PresentationFormat>
  <Paragraphs>534</Paragraphs>
  <Slides>31</Slides>
  <Notes>15</Notes>
  <HiddenSlides>12</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2" baseType="lpstr">
      <vt:lpstr>Arial</vt:lpstr>
      <vt:lpstr>Calibri</vt:lpstr>
      <vt:lpstr>Calibri Light</vt:lpstr>
      <vt:lpstr>Cambria</vt:lpstr>
      <vt:lpstr>Helvetica</vt:lpstr>
      <vt:lpstr>Monotype Sorts</vt:lpstr>
      <vt:lpstr>Tahoma</vt:lpstr>
      <vt:lpstr>Trebuchet MS</vt:lpstr>
      <vt:lpstr>Wingdings</vt:lpstr>
      <vt:lpstr>Office Theme</vt:lpstr>
      <vt:lpstr>Clip</vt:lpstr>
      <vt:lpstr>PowerPoint Presentation</vt:lpstr>
      <vt:lpstr>PowerPoint Presentation</vt:lpstr>
      <vt:lpstr>PowerPoint Presentation</vt:lpstr>
      <vt:lpstr>PowerPoint Presentation</vt:lpstr>
      <vt:lpstr>PowerPoint Presentation</vt:lpstr>
      <vt:lpstr>Mission Statement</vt:lpstr>
      <vt:lpstr>PowerPoint Presentation</vt:lpstr>
      <vt:lpstr>PowerPoint Presentation</vt:lpstr>
      <vt:lpstr>Overview of Curriculum and STREAMS 360</vt:lpstr>
      <vt:lpstr>Overview of Curriculum and STREAMS 360</vt:lpstr>
      <vt:lpstr>The Building Blocks of our Program  </vt:lpstr>
      <vt:lpstr>PowerPoint Presentation</vt:lpstr>
      <vt:lpstr>PowerPoint Presentation</vt:lpstr>
      <vt:lpstr>PowerPoint Presentation</vt:lpstr>
      <vt:lpstr>PowerPoint Presentation</vt:lpstr>
      <vt:lpstr>Parental Involvement</vt:lpstr>
      <vt:lpstr>PowerPoint Presentation</vt:lpstr>
      <vt:lpstr>Student Activities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Soner Texas</dc:creator>
  <cp:lastModifiedBy>John Meadows</cp:lastModifiedBy>
  <cp:revision>100</cp:revision>
  <cp:lastPrinted>2018-02-11T23:29:22Z</cp:lastPrinted>
  <dcterms:created xsi:type="dcterms:W3CDTF">2018-01-08T06:22:31Z</dcterms:created>
  <dcterms:modified xsi:type="dcterms:W3CDTF">2019-04-04T15:38:15Z</dcterms:modified>
</cp:coreProperties>
</file>